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257" r:id="rId3"/>
    <p:sldId id="259" r:id="rId4"/>
    <p:sldId id="260" r:id="rId5"/>
    <p:sldId id="258" r:id="rId6"/>
    <p:sldId id="261" r:id="rId7"/>
    <p:sldId id="265" r:id="rId8"/>
    <p:sldId id="262" r:id="rId9"/>
    <p:sldId id="263" r:id="rId10"/>
    <p:sldId id="266" r:id="rId11"/>
    <p:sldId id="264" r:id="rId12"/>
    <p:sldId id="267" r:id="rId13"/>
    <p:sldId id="268" r:id="rId14"/>
    <p:sldId id="270" r:id="rId15"/>
    <p:sldId id="272" r:id="rId16"/>
    <p:sldId id="277" r:id="rId17"/>
    <p:sldId id="273" r:id="rId18"/>
    <p:sldId id="274" r:id="rId19"/>
    <p:sldId id="276" r:id="rId20"/>
    <p:sldId id="275" r:id="rId21"/>
    <p:sldId id="303" r:id="rId22"/>
    <p:sldId id="304" r:id="rId23"/>
    <p:sldId id="305" r:id="rId24"/>
    <p:sldId id="278" r:id="rId25"/>
    <p:sldId id="306" r:id="rId26"/>
    <p:sldId id="307" r:id="rId27"/>
    <p:sldId id="279" r:id="rId28"/>
    <p:sldId id="308" r:id="rId29"/>
    <p:sldId id="309" r:id="rId30"/>
    <p:sldId id="293" r:id="rId31"/>
    <p:sldId id="286" r:id="rId32"/>
    <p:sldId id="310" r:id="rId33"/>
    <p:sldId id="283" r:id="rId34"/>
    <p:sldId id="285" r:id="rId35"/>
    <p:sldId id="287" r:id="rId36"/>
    <p:sldId id="284" r:id="rId37"/>
    <p:sldId id="288" r:id="rId38"/>
    <p:sldId id="320" r:id="rId39"/>
    <p:sldId id="319" r:id="rId40"/>
    <p:sldId id="289" r:id="rId41"/>
    <p:sldId id="312" r:id="rId42"/>
    <p:sldId id="313" r:id="rId43"/>
    <p:sldId id="314" r:id="rId44"/>
    <p:sldId id="315" r:id="rId45"/>
    <p:sldId id="316" r:id="rId46"/>
    <p:sldId id="317" r:id="rId47"/>
    <p:sldId id="318" r:id="rId48"/>
    <p:sldId id="290" r:id="rId49"/>
    <p:sldId id="291" r:id="rId50"/>
    <p:sldId id="292" r:id="rId51"/>
    <p:sldId id="294" r:id="rId52"/>
    <p:sldId id="295" r:id="rId53"/>
    <p:sldId id="296" r:id="rId54"/>
    <p:sldId id="297" r:id="rId55"/>
    <p:sldId id="298" r:id="rId56"/>
    <p:sldId id="311" r:id="rId57"/>
    <p:sldId id="299" r:id="rId58"/>
    <p:sldId id="300" r:id="rId59"/>
    <p:sldId id="321" r:id="rId60"/>
    <p:sldId id="323" r:id="rId61"/>
    <p:sldId id="324" r:id="rId62"/>
    <p:sldId id="329" r:id="rId63"/>
    <p:sldId id="330" r:id="rId64"/>
    <p:sldId id="325" r:id="rId65"/>
    <p:sldId id="326" r:id="rId66"/>
    <p:sldId id="328" r:id="rId67"/>
    <p:sldId id="331" r:id="rId68"/>
    <p:sldId id="332" r:id="rId69"/>
    <p:sldId id="333" r:id="rId70"/>
    <p:sldId id="339" r:id="rId71"/>
    <p:sldId id="341" r:id="rId72"/>
    <p:sldId id="342" r:id="rId73"/>
    <p:sldId id="340" r:id="rId74"/>
    <p:sldId id="343" r:id="rId75"/>
    <p:sldId id="344" r:id="rId76"/>
    <p:sldId id="345" r:id="rId77"/>
    <p:sldId id="346" r:id="rId78"/>
    <p:sldId id="347" r:id="rId79"/>
    <p:sldId id="348" r:id="rId80"/>
    <p:sldId id="349" r:id="rId81"/>
    <p:sldId id="350" r:id="rId82"/>
    <p:sldId id="335" r:id="rId83"/>
    <p:sldId id="351" r:id="rId84"/>
    <p:sldId id="352" r:id="rId85"/>
    <p:sldId id="360" r:id="rId86"/>
    <p:sldId id="372" r:id="rId87"/>
    <p:sldId id="373" r:id="rId88"/>
    <p:sldId id="357" r:id="rId89"/>
    <p:sldId id="358" r:id="rId90"/>
    <p:sldId id="359" r:id="rId91"/>
    <p:sldId id="356" r:id="rId92"/>
    <p:sldId id="354" r:id="rId93"/>
    <p:sldId id="361" r:id="rId94"/>
    <p:sldId id="353" r:id="rId95"/>
    <p:sldId id="362" r:id="rId96"/>
    <p:sldId id="363" r:id="rId97"/>
    <p:sldId id="364" r:id="rId98"/>
    <p:sldId id="365" r:id="rId99"/>
    <p:sldId id="366" r:id="rId100"/>
    <p:sldId id="367" r:id="rId101"/>
    <p:sldId id="368" r:id="rId102"/>
    <p:sldId id="369" r:id="rId103"/>
    <p:sldId id="379" r:id="rId104"/>
    <p:sldId id="378" r:id="rId105"/>
    <p:sldId id="375" r:id="rId106"/>
    <p:sldId id="376" r:id="rId107"/>
    <p:sldId id="377" r:id="rId108"/>
    <p:sldId id="371" r:id="rId109"/>
    <p:sldId id="380" r:id="rId110"/>
    <p:sldId id="381" r:id="rId111"/>
    <p:sldId id="382" r:id="rId112"/>
    <p:sldId id="385" r:id="rId113"/>
    <p:sldId id="383" r:id="rId114"/>
    <p:sldId id="386" r:id="rId115"/>
    <p:sldId id="401" r:id="rId116"/>
    <p:sldId id="402" r:id="rId117"/>
    <p:sldId id="387" r:id="rId118"/>
    <p:sldId id="388" r:id="rId119"/>
    <p:sldId id="389" r:id="rId120"/>
    <p:sldId id="390" r:id="rId121"/>
    <p:sldId id="391" r:id="rId122"/>
    <p:sldId id="392" r:id="rId123"/>
    <p:sldId id="395" r:id="rId124"/>
    <p:sldId id="396" r:id="rId125"/>
    <p:sldId id="397" r:id="rId126"/>
    <p:sldId id="398" r:id="rId127"/>
    <p:sldId id="399" r:id="rId128"/>
    <p:sldId id="400"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560" y="-13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5F7F90-7054-481A-8B5B-E32D8EC0DE97}" type="datetimeFigureOut">
              <a:rPr lang="en-US" smtClean="0"/>
              <a:pPr/>
              <a:t>05/10/2024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98EC6-DDBF-4A7F-ABF3-24D33D135D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D98EC6-DDBF-4A7F-ABF3-24D33D135D45}"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768A3-C197-4053-AA44-D1229AC17789}" type="datetimeFigureOut">
              <a:rPr lang="en-US" smtClean="0"/>
              <a:pPr/>
              <a:t>05/10/2024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89214-347B-4F7E-9CC8-716F09F3A8A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768A3-C197-4053-AA44-D1229AC17789}" type="datetimeFigureOut">
              <a:rPr lang="en-US" smtClean="0"/>
              <a:pPr/>
              <a:t>05/10/2024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89214-347B-4F7E-9CC8-716F09F3A8A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geeksforgeeks.org/difference-between-internal-and-external-fragment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7772400" cy="1371599"/>
          </a:xfrm>
        </p:spPr>
        <p:txBody>
          <a:bodyPr>
            <a:normAutofit fontScale="90000"/>
          </a:bodyPr>
          <a:lstStyle/>
          <a:p>
            <a:r>
              <a:rPr lang="en-US" smtClean="0"/>
              <a:t>Unit 5</a:t>
            </a:r>
            <a:r>
              <a:rPr lang="en-US" dirty="0" smtClean="0"/>
              <a:t/>
            </a:r>
            <a:br>
              <a:rPr lang="en-US" dirty="0" smtClean="0"/>
            </a:br>
            <a:r>
              <a:rPr lang="en-US" b="1" dirty="0" smtClean="0"/>
              <a:t> Memory Management:</a:t>
            </a:r>
            <a:r>
              <a:rPr lang="en-US" dirty="0" smtClean="0"/>
              <a:t> </a:t>
            </a:r>
            <a:endParaRPr lang="en-US" dirty="0"/>
          </a:p>
        </p:txBody>
      </p:sp>
      <p:sp>
        <p:nvSpPr>
          <p:cNvPr id="3" name="Subtitle 2"/>
          <p:cNvSpPr>
            <a:spLocks noGrp="1"/>
          </p:cNvSpPr>
          <p:nvPr>
            <p:ph type="subTitle" idx="1"/>
          </p:nvPr>
        </p:nvSpPr>
        <p:spPr>
          <a:xfrm>
            <a:off x="1524000" y="2895600"/>
            <a:ext cx="6400800" cy="3505200"/>
          </a:xfrm>
        </p:spPr>
        <p:txBody>
          <a:bodyPr>
            <a:normAutofit fontScale="92500" lnSpcReduction="10000"/>
          </a:bodyPr>
          <a:lstStyle/>
          <a:p>
            <a:r>
              <a:rPr lang="en-US" dirty="0" smtClean="0"/>
              <a:t>Memory </a:t>
            </a:r>
            <a:r>
              <a:rPr lang="en-US" dirty="0"/>
              <a:t>Management requirements, Memory Partitioning, </a:t>
            </a:r>
            <a:r>
              <a:rPr lang="en-US" dirty="0" smtClean="0"/>
              <a:t>Paging</a:t>
            </a:r>
            <a:r>
              <a:rPr lang="en-US" dirty="0"/>
              <a:t>, Segmentation</a:t>
            </a:r>
            <a:r>
              <a:rPr lang="en-US" dirty="0" smtClean="0"/>
              <a:t>, </a:t>
            </a:r>
            <a:r>
              <a:rPr lang="en-US" dirty="0"/>
              <a:t>Address translation, </a:t>
            </a:r>
            <a:r>
              <a:rPr lang="en-US" dirty="0" smtClean="0"/>
              <a:t>Placement </a:t>
            </a:r>
            <a:r>
              <a:rPr lang="en-US" dirty="0"/>
              <a:t>Strategies</a:t>
            </a:r>
            <a:r>
              <a:rPr lang="en-US" dirty="0" smtClean="0"/>
              <a:t>: </a:t>
            </a:r>
            <a:r>
              <a:rPr lang="en-US" dirty="0"/>
              <a:t>First Fit, Best Fit, Next Fit and Worst Fit. Virtual Memory, VM with Paging, VM with Segmentation, Page Replacement Policies: FIFO, LRU, Optimal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3200" b="1" dirty="0" smtClean="0"/>
              <a:t>Relocation </a:t>
            </a:r>
            <a:r>
              <a:rPr lang="en-US" sz="3200" dirty="0" smtClean="0"/>
              <a:t>in Memory Management</a:t>
            </a:r>
            <a:r>
              <a:rPr lang="en-US" sz="3200" b="1" dirty="0" smtClean="0"/>
              <a:t> </a:t>
            </a:r>
            <a:br>
              <a:rPr lang="en-US" sz="3200" b="1" dirty="0" smtClean="0"/>
            </a:br>
            <a:endParaRPr lang="en-US" sz="3200" dirty="0"/>
          </a:p>
        </p:txBody>
      </p:sp>
      <p:sp>
        <p:nvSpPr>
          <p:cNvPr id="3" name="Content Placeholder 2"/>
          <p:cNvSpPr>
            <a:spLocks noGrp="1"/>
          </p:cNvSpPr>
          <p:nvPr>
            <p:ph idx="1"/>
          </p:nvPr>
        </p:nvSpPr>
        <p:spPr>
          <a:xfrm>
            <a:off x="457200" y="990600"/>
            <a:ext cx="8229600" cy="5867400"/>
          </a:xfrm>
        </p:spPr>
        <p:txBody>
          <a:bodyPr>
            <a:normAutofit fontScale="70000" lnSpcReduction="20000"/>
          </a:bodyPr>
          <a:lstStyle/>
          <a:p>
            <a:pPr algn="just"/>
            <a:r>
              <a:rPr lang="en-US" dirty="0" smtClean="0"/>
              <a:t>And again it come for execution from disk to main memory (swapped out to disk memory), it may not return to its original location in main memory </a:t>
            </a:r>
          </a:p>
          <a:p>
            <a:pPr algn="just"/>
            <a:endParaRPr lang="en-US" dirty="0" smtClean="0"/>
          </a:p>
          <a:p>
            <a:pPr algn="just"/>
            <a:r>
              <a:rPr lang="en-US" dirty="0" smtClean="0"/>
              <a:t>because that space could be occupied by another process.</a:t>
            </a:r>
          </a:p>
          <a:p>
            <a:pPr algn="just"/>
            <a:r>
              <a:rPr lang="en-US" dirty="0" smtClean="0"/>
              <a:t> As a result, the operating system may need to relocate the program to a different area of memory upon swapping it back in.</a:t>
            </a:r>
          </a:p>
          <a:p>
            <a:pPr algn="just"/>
            <a:endParaRPr lang="en-US" dirty="0" smtClean="0"/>
          </a:p>
          <a:p>
            <a:pPr algn="just"/>
            <a:r>
              <a:rPr lang="en-US" dirty="0" smtClean="0"/>
              <a:t>After loading of the program into main memory, the processor and the operating system must be able to translate logical addresses into physical addresses.</a:t>
            </a:r>
          </a:p>
          <a:p>
            <a:pPr algn="just"/>
            <a:endParaRPr lang="en-US" dirty="0" smtClean="0"/>
          </a:p>
          <a:p>
            <a:pPr algn="just"/>
            <a:r>
              <a:rPr lang="en-US" b="1" dirty="0" smtClean="0"/>
              <a:t>Example:</a:t>
            </a:r>
            <a:r>
              <a:rPr lang="en-US" dirty="0" smtClean="0"/>
              <a:t> When a process is compiled, it might assume that it starts at address 0. However, during execution, the OS might load it into a different memory segment. The OS uses a relocation register to keep track of where the process is actually loaded and adjusts addresses in the process accordingly. For instance, if the process is loaded starting at address 1000, every address reference by the process is adjusted by adding 1000.</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Frame Allocation Algorithms</a:t>
            </a:r>
            <a:br>
              <a:rPr lang="en-US" b="1" dirty="0" smtClean="0"/>
            </a:br>
            <a:endParaRPr lang="en-US" b="1" dirty="0"/>
          </a:p>
        </p:txBody>
      </p:sp>
      <p:sp>
        <p:nvSpPr>
          <p:cNvPr id="3" name="Content Placeholder 2"/>
          <p:cNvSpPr>
            <a:spLocks noGrp="1"/>
          </p:cNvSpPr>
          <p:nvPr>
            <p:ph idx="1"/>
          </p:nvPr>
        </p:nvSpPr>
        <p:spPr>
          <a:xfrm>
            <a:off x="457200" y="1447800"/>
            <a:ext cx="8229600" cy="5105400"/>
          </a:xfrm>
        </p:spPr>
        <p:txBody>
          <a:bodyPr>
            <a:normAutofit fontScale="92500" lnSpcReduction="20000"/>
          </a:bodyPr>
          <a:lstStyle/>
          <a:p>
            <a:r>
              <a:rPr lang="en-US" b="1" dirty="0" smtClean="0"/>
              <a:t>1) Equal Frame Allocation Algorithms:</a:t>
            </a:r>
            <a:r>
              <a:rPr lang="en-US" dirty="0" smtClean="0"/>
              <a:t> </a:t>
            </a:r>
          </a:p>
          <a:p>
            <a:pPr lvl="1"/>
            <a:r>
              <a:rPr lang="en-US" dirty="0" smtClean="0"/>
              <a:t>Here, in this Frame Allocation Algorithm we take number of frames and number of processes at once. </a:t>
            </a:r>
          </a:p>
          <a:p>
            <a:pPr lvl="1"/>
            <a:r>
              <a:rPr lang="en-US" dirty="0" smtClean="0"/>
              <a:t>We divide the number of frames by number of processes. </a:t>
            </a:r>
          </a:p>
          <a:p>
            <a:pPr lvl="1"/>
            <a:r>
              <a:rPr lang="en-US" dirty="0" smtClean="0"/>
              <a:t>We get the number of frames we must provide for each process. </a:t>
            </a:r>
          </a:p>
          <a:p>
            <a:pPr lvl="1"/>
            <a:r>
              <a:rPr lang="en-US" dirty="0" smtClean="0"/>
              <a:t>For ex: if we have 36 frames and 6 processes. </a:t>
            </a:r>
          </a:p>
          <a:p>
            <a:pPr lvl="1"/>
            <a:r>
              <a:rPr lang="en-US" dirty="0" smtClean="0"/>
              <a:t>For each process 6 frames are allocated.</a:t>
            </a:r>
          </a:p>
          <a:p>
            <a:pPr lvl="1"/>
            <a:r>
              <a:rPr lang="en-US" dirty="0" smtClean="0"/>
              <a:t>It is not very logical to assign equal frames to all processes in systems with processes of different sizes. </a:t>
            </a:r>
          </a:p>
          <a:p>
            <a:pPr lvl="1"/>
            <a:r>
              <a:rPr lang="en-US" dirty="0" smtClean="0"/>
              <a:t>A lot of allocated but unused frames will eventually be wasted if a lot of frames are given to a little operation.</a:t>
            </a:r>
          </a:p>
          <a:p>
            <a:pPr lvl="1"/>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Frame Allocation Algorithms</a:t>
            </a:r>
            <a:br>
              <a:rPr lang="en-US" b="1" dirty="0" smtClean="0"/>
            </a:br>
            <a:endParaRPr lang="en-US" b="1" dirty="0"/>
          </a:p>
        </p:txBody>
      </p:sp>
      <p:sp>
        <p:nvSpPr>
          <p:cNvPr id="3" name="Content Placeholder 2"/>
          <p:cNvSpPr>
            <a:spLocks noGrp="1"/>
          </p:cNvSpPr>
          <p:nvPr>
            <p:ph idx="1"/>
          </p:nvPr>
        </p:nvSpPr>
        <p:spPr>
          <a:xfrm>
            <a:off x="457200" y="1447800"/>
            <a:ext cx="8229600" cy="5181600"/>
          </a:xfrm>
        </p:spPr>
        <p:txBody>
          <a:bodyPr>
            <a:normAutofit fontScale="92500" lnSpcReduction="10000"/>
          </a:bodyPr>
          <a:lstStyle/>
          <a:p>
            <a:r>
              <a:rPr lang="en-US" b="1" dirty="0" smtClean="0"/>
              <a:t>2) Proportionate Frame Allocation Algorithms:</a:t>
            </a:r>
            <a:endParaRPr lang="en-US" dirty="0" smtClean="0"/>
          </a:p>
          <a:p>
            <a:pPr lvl="1"/>
            <a:r>
              <a:rPr lang="en-US" dirty="0" smtClean="0"/>
              <a:t>in this Frame Allocation Algorithms ,the number of frames based on the process size.</a:t>
            </a:r>
          </a:p>
          <a:p>
            <a:pPr lvl="1"/>
            <a:r>
              <a:rPr lang="en-US" dirty="0" smtClean="0"/>
              <a:t> For big process more number of frames is allocated. </a:t>
            </a:r>
          </a:p>
          <a:p>
            <a:pPr lvl="1"/>
            <a:r>
              <a:rPr lang="en-US" dirty="0" smtClean="0"/>
              <a:t>For small processes less number of frames is allocated by the operating system.</a:t>
            </a:r>
          </a:p>
          <a:p>
            <a:pPr lvl="1"/>
            <a:r>
              <a:rPr lang="en-US" dirty="0" smtClean="0"/>
              <a:t>The problem in the Proportionate Frame Allocation Algorithm is number of frames are wasted in some rare cases.</a:t>
            </a:r>
          </a:p>
          <a:p>
            <a:pPr lvl="1"/>
            <a:r>
              <a:rPr lang="en-US" dirty="0" smtClean="0"/>
              <a:t>The advantage in Proportionate Frame Allocation Algorithm is that instead of equally, each operation divides the available frames according to its demands</a:t>
            </a:r>
            <a:br>
              <a:rPr lang="en-US" dirty="0" smtClean="0"/>
            </a:b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Frame Allocation Algorithms</a:t>
            </a:r>
            <a:br>
              <a:rPr lang="en-US" b="1" dirty="0" smtClean="0"/>
            </a:br>
            <a:endParaRPr lang="en-US" b="1" dirty="0"/>
          </a:p>
        </p:txBody>
      </p:sp>
      <p:sp>
        <p:nvSpPr>
          <p:cNvPr id="3" name="Content Placeholder 2"/>
          <p:cNvSpPr>
            <a:spLocks noGrp="1"/>
          </p:cNvSpPr>
          <p:nvPr>
            <p:ph idx="1"/>
          </p:nvPr>
        </p:nvSpPr>
        <p:spPr>
          <a:xfrm>
            <a:off x="914400" y="1295400"/>
            <a:ext cx="7696200" cy="5181600"/>
          </a:xfrm>
        </p:spPr>
        <p:txBody>
          <a:bodyPr>
            <a:normAutofit fontScale="92500" lnSpcReduction="10000"/>
          </a:bodyPr>
          <a:lstStyle/>
          <a:p>
            <a:r>
              <a:rPr lang="en-US" b="1" dirty="0" smtClean="0"/>
              <a:t>3) Priority Frame Allocation Algorithms :</a:t>
            </a:r>
            <a:endParaRPr lang="en-US" dirty="0" smtClean="0"/>
          </a:p>
          <a:p>
            <a:pPr lvl="1" algn="just"/>
            <a:r>
              <a:rPr lang="en-US" dirty="0" smtClean="0"/>
              <a:t>According to the quantity of frame allocations and the processes, priority frame allocation distributes frames.</a:t>
            </a:r>
          </a:p>
          <a:p>
            <a:pPr lvl="1" algn="just"/>
            <a:endParaRPr lang="en-US" dirty="0" smtClean="0"/>
          </a:p>
          <a:p>
            <a:pPr lvl="1" algn="just"/>
            <a:r>
              <a:rPr lang="en-US" dirty="0" smtClean="0"/>
              <a:t>a process has a high priority and needs more frames; in such case, additional frames will be given to the process.</a:t>
            </a:r>
          </a:p>
          <a:p>
            <a:pPr lvl="1" algn="just"/>
            <a:endParaRPr lang="en-US" dirty="0" smtClean="0"/>
          </a:p>
          <a:p>
            <a:pPr lvl="1" algn="just"/>
            <a:r>
              <a:rPr lang="en-US" dirty="0" smtClean="0"/>
              <a:t> Processes with lower priorities are then later executed in future and first only high priority processes are executed first. </a:t>
            </a:r>
            <a:br>
              <a:rPr lang="en-US" dirty="0" smtClean="0"/>
            </a:b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endParaRPr lang="en-US" sz="5400" b="1" dirty="0" smtClean="0"/>
          </a:p>
          <a:p>
            <a:pPr algn="ctr">
              <a:buNone/>
            </a:pPr>
            <a:r>
              <a:rPr lang="en-US" sz="5400" b="1" dirty="0" smtClean="0"/>
              <a:t>Page </a:t>
            </a:r>
            <a:r>
              <a:rPr lang="en-US" sz="5400" b="1" dirty="0" smtClean="0"/>
              <a:t>Replacement Algorithms</a:t>
            </a:r>
            <a:endParaRPr lang="en-US" sz="5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Page Replacement Algorithms</a:t>
            </a:r>
            <a:br>
              <a:rPr lang="en-US" b="1" dirty="0" smtClean="0"/>
            </a:br>
            <a:endParaRPr lang="en-US" b="1" dirty="0"/>
          </a:p>
        </p:txBody>
      </p:sp>
      <p:sp>
        <p:nvSpPr>
          <p:cNvPr id="3" name="Content Placeholder 2"/>
          <p:cNvSpPr>
            <a:spLocks noGrp="1"/>
          </p:cNvSpPr>
          <p:nvPr>
            <p:ph idx="1"/>
          </p:nvPr>
        </p:nvSpPr>
        <p:spPr/>
        <p:txBody>
          <a:bodyPr>
            <a:normAutofit fontScale="85000" lnSpcReduction="20000"/>
          </a:bodyPr>
          <a:lstStyle/>
          <a:p>
            <a:pPr algn="just"/>
            <a:r>
              <a:rPr lang="en-US" dirty="0" smtClean="0"/>
              <a:t>Page replacement algorithms are used in virtual memory </a:t>
            </a:r>
            <a:r>
              <a:rPr lang="en-US" dirty="0" smtClean="0"/>
              <a:t>management</a:t>
            </a:r>
          </a:p>
          <a:p>
            <a:pPr algn="just"/>
            <a:r>
              <a:rPr lang="en-US" dirty="0" smtClean="0"/>
              <a:t>to </a:t>
            </a:r>
            <a:r>
              <a:rPr lang="en-US" dirty="0" smtClean="0"/>
              <a:t>decide which page to remove from memory when a new page needs to be loaded, and there is no available space</a:t>
            </a:r>
            <a:r>
              <a:rPr lang="en-US" dirty="0" smtClean="0"/>
              <a:t>.</a:t>
            </a:r>
          </a:p>
          <a:p>
            <a:r>
              <a:rPr lang="en-US" b="1" dirty="0" smtClean="0"/>
              <a:t>There are three types of Page Replacement Algorithms. They are:</a:t>
            </a:r>
          </a:p>
          <a:p>
            <a:pPr marL="514350" indent="-514350">
              <a:buFont typeface="+mj-lt"/>
              <a:buAutoNum type="arabicPeriod"/>
            </a:pPr>
            <a:r>
              <a:rPr lang="en-US" dirty="0" smtClean="0"/>
              <a:t>Optimal Page Replacement Algorithm</a:t>
            </a:r>
          </a:p>
          <a:p>
            <a:pPr marL="514350" indent="-514350">
              <a:buFont typeface="+mj-lt"/>
              <a:buAutoNum type="arabicPeriod"/>
            </a:pPr>
            <a:r>
              <a:rPr lang="en-US" dirty="0" smtClean="0"/>
              <a:t>First In First Out Page Replacement Algorithm</a:t>
            </a:r>
          </a:p>
          <a:p>
            <a:pPr marL="514350" indent="-514350">
              <a:buFont typeface="+mj-lt"/>
              <a:buAutoNum type="arabicPeriod"/>
            </a:pPr>
            <a:r>
              <a:rPr lang="en-US" dirty="0" smtClean="0"/>
              <a:t>Least Recently Used (LRU) Page Replacement Algorithm</a:t>
            </a:r>
          </a:p>
          <a:p>
            <a:pPr algn="just"/>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Page Replacement </a:t>
            </a:r>
            <a:r>
              <a:rPr lang="en-US" b="1" dirty="0" smtClean="0"/>
              <a:t>Algorithms:</a:t>
            </a:r>
            <a:endParaRPr lang="en-US" dirty="0"/>
          </a:p>
        </p:txBody>
      </p:sp>
      <p:sp>
        <p:nvSpPr>
          <p:cNvPr id="3" name="Content Placeholder 2"/>
          <p:cNvSpPr>
            <a:spLocks noGrp="1"/>
          </p:cNvSpPr>
          <p:nvPr>
            <p:ph idx="1"/>
          </p:nvPr>
        </p:nvSpPr>
        <p:spPr>
          <a:xfrm>
            <a:off x="457200" y="1066800"/>
            <a:ext cx="8229600" cy="5059363"/>
          </a:xfrm>
        </p:spPr>
        <p:txBody>
          <a:bodyPr>
            <a:normAutofit fontScale="77500" lnSpcReduction="20000"/>
          </a:bodyPr>
          <a:lstStyle/>
          <a:p>
            <a:pPr algn="just">
              <a:buNone/>
            </a:pPr>
            <a:r>
              <a:rPr lang="en-US" sz="3800" b="1" dirty="0" smtClean="0"/>
              <a:t>Need:</a:t>
            </a:r>
          </a:p>
          <a:p>
            <a:pPr marL="514350" indent="-514350" algn="just">
              <a:buFont typeface="+mj-lt"/>
              <a:buAutoNum type="arabicPeriod"/>
            </a:pPr>
            <a:r>
              <a:rPr lang="en-US" b="1" dirty="0" smtClean="0"/>
              <a:t>Limited Physical Memory (RAM) </a:t>
            </a:r>
            <a:r>
              <a:rPr lang="en-US" b="1" dirty="0" smtClean="0"/>
              <a:t>:</a:t>
            </a:r>
          </a:p>
          <a:p>
            <a:pPr marL="514350" indent="-514350" algn="just"/>
            <a:r>
              <a:rPr lang="en-US" dirty="0" smtClean="0"/>
              <a:t>Processes </a:t>
            </a:r>
            <a:r>
              <a:rPr lang="en-US" dirty="0" smtClean="0"/>
              <a:t>may demand more memory than the system's available RAM. </a:t>
            </a:r>
            <a:endParaRPr lang="en-US" dirty="0" smtClean="0"/>
          </a:p>
          <a:p>
            <a:pPr algn="just"/>
            <a:endParaRPr lang="en-US" dirty="0" smtClean="0"/>
          </a:p>
          <a:p>
            <a:pPr algn="just"/>
            <a:r>
              <a:rPr lang="en-US" dirty="0" smtClean="0"/>
              <a:t>To </a:t>
            </a:r>
            <a:r>
              <a:rPr lang="en-US" dirty="0" smtClean="0"/>
              <a:t>handle this, the OS uses virtual memory, which includes both RAM and disk space</a:t>
            </a:r>
            <a:r>
              <a:rPr lang="en-US" dirty="0" smtClean="0"/>
              <a:t>.</a:t>
            </a:r>
          </a:p>
          <a:p>
            <a:pPr algn="just"/>
            <a:endParaRPr lang="en-US" dirty="0" smtClean="0"/>
          </a:p>
          <a:p>
            <a:pPr algn="just"/>
            <a:r>
              <a:rPr lang="en-US" dirty="0" smtClean="0"/>
              <a:t>When </a:t>
            </a:r>
            <a:r>
              <a:rPr lang="en-US" dirty="0" smtClean="0"/>
              <a:t>the </a:t>
            </a:r>
            <a:r>
              <a:rPr lang="en-US" b="1" dirty="0" smtClean="0"/>
              <a:t>available RAM is full</a:t>
            </a:r>
            <a:r>
              <a:rPr lang="en-US" dirty="0" smtClean="0"/>
              <a:t>, some pages must be swapped out to disk to make space for new pages that the process needs. </a:t>
            </a:r>
            <a:endParaRPr lang="en-US" dirty="0" smtClean="0"/>
          </a:p>
          <a:p>
            <a:pPr algn="just"/>
            <a:endParaRPr lang="en-US" dirty="0" smtClean="0"/>
          </a:p>
          <a:p>
            <a:pPr algn="just"/>
            <a:r>
              <a:rPr lang="en-US" dirty="0" smtClean="0"/>
              <a:t>The </a:t>
            </a:r>
            <a:r>
              <a:rPr lang="en-US" dirty="0" smtClean="0"/>
              <a:t>decision on which pages to remove is handled by page replacement algorithms.</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Page Replacement </a:t>
            </a:r>
            <a:r>
              <a:rPr lang="en-US" b="1" dirty="0" smtClean="0"/>
              <a:t>Algorithms:</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p>
            <a:pPr algn="just">
              <a:buNone/>
            </a:pPr>
            <a:r>
              <a:rPr lang="en-US" sz="3800" b="1" dirty="0" smtClean="0"/>
              <a:t>Need:</a:t>
            </a:r>
          </a:p>
          <a:p>
            <a:pPr marL="514350" indent="-514350" algn="just">
              <a:buNone/>
            </a:pPr>
            <a:r>
              <a:rPr lang="en-US" b="1" dirty="0" smtClean="0"/>
              <a:t>2) Handling </a:t>
            </a:r>
            <a:r>
              <a:rPr lang="en-US" b="1" dirty="0" smtClean="0"/>
              <a:t>Page </a:t>
            </a:r>
            <a:r>
              <a:rPr lang="en-US" b="1" dirty="0" smtClean="0"/>
              <a:t>Faults :</a:t>
            </a:r>
          </a:p>
          <a:p>
            <a:pPr marL="514350" indent="-514350" algn="just"/>
            <a:r>
              <a:rPr lang="en-US" dirty="0" smtClean="0"/>
              <a:t>When </a:t>
            </a:r>
            <a:r>
              <a:rPr lang="en-US" dirty="0" smtClean="0"/>
              <a:t>a process requests a page that is not in physical memory, a </a:t>
            </a:r>
            <a:r>
              <a:rPr lang="en-US" b="1" dirty="0" smtClean="0"/>
              <a:t>page fault</a:t>
            </a:r>
            <a:r>
              <a:rPr lang="en-US" dirty="0" smtClean="0"/>
              <a:t> occurs. </a:t>
            </a:r>
            <a:endParaRPr lang="en-US" dirty="0" smtClean="0"/>
          </a:p>
          <a:p>
            <a:pPr marL="514350" indent="-514350" algn="just"/>
            <a:r>
              <a:rPr lang="en-US" dirty="0" smtClean="0"/>
              <a:t>The </a:t>
            </a:r>
            <a:r>
              <a:rPr lang="en-US" dirty="0" smtClean="0"/>
              <a:t>OS needs to load the requested page from disk. If there is no available space in memory, a page must be replaced (removed) to make room.</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Page Replacement </a:t>
            </a:r>
            <a:r>
              <a:rPr lang="en-US" b="1" dirty="0" smtClean="0"/>
              <a:t>Algorithms:</a:t>
            </a:r>
            <a:endParaRPr lang="en-US" dirty="0"/>
          </a:p>
        </p:txBody>
      </p:sp>
      <p:sp>
        <p:nvSpPr>
          <p:cNvPr id="3" name="Content Placeholder 2"/>
          <p:cNvSpPr>
            <a:spLocks noGrp="1"/>
          </p:cNvSpPr>
          <p:nvPr>
            <p:ph idx="1"/>
          </p:nvPr>
        </p:nvSpPr>
        <p:spPr>
          <a:xfrm>
            <a:off x="457200" y="1066800"/>
            <a:ext cx="8458200" cy="5059363"/>
          </a:xfrm>
        </p:spPr>
        <p:txBody>
          <a:bodyPr>
            <a:normAutofit/>
          </a:bodyPr>
          <a:lstStyle/>
          <a:p>
            <a:pPr algn="just">
              <a:buNone/>
            </a:pPr>
            <a:r>
              <a:rPr lang="en-US" sz="3800" b="1" dirty="0" smtClean="0"/>
              <a:t>Need:</a:t>
            </a:r>
          </a:p>
          <a:p>
            <a:pPr marL="514350" indent="-514350" algn="just">
              <a:buNone/>
            </a:pPr>
            <a:r>
              <a:rPr lang="en-US" b="1" dirty="0" smtClean="0"/>
              <a:t>3</a:t>
            </a:r>
            <a:r>
              <a:rPr lang="en-US" b="1" dirty="0" smtClean="0"/>
              <a:t>) Efficient </a:t>
            </a:r>
            <a:r>
              <a:rPr lang="en-US" b="1" dirty="0" smtClean="0"/>
              <a:t>Memory </a:t>
            </a:r>
            <a:r>
              <a:rPr lang="en-US" b="1" dirty="0" smtClean="0"/>
              <a:t>Utilization:</a:t>
            </a:r>
            <a:endParaRPr lang="en-US" b="1" dirty="0" smtClean="0"/>
          </a:p>
          <a:p>
            <a:pPr algn="just"/>
            <a:r>
              <a:rPr lang="en-US" b="1" dirty="0" smtClean="0"/>
              <a:t>Multiprogramming</a:t>
            </a:r>
            <a:r>
              <a:rPr lang="en-US" dirty="0" smtClean="0"/>
              <a:t>: In modern operating systems, multiple processes run simultaneously. </a:t>
            </a:r>
            <a:endParaRPr lang="en-US" dirty="0" smtClean="0"/>
          </a:p>
          <a:p>
            <a:pPr algn="just"/>
            <a:r>
              <a:rPr lang="en-US" dirty="0" smtClean="0"/>
              <a:t>Page </a:t>
            </a:r>
            <a:r>
              <a:rPr lang="en-US" dirty="0" smtClean="0"/>
              <a:t>replacement allows the system to keep the most needed pages in memory, improving performance.</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First in First out Page Replacement Algorithm</a:t>
            </a:r>
            <a:br>
              <a:rPr lang="en-US" sz="3200" b="1" dirty="0" smtClean="0"/>
            </a:br>
            <a:endParaRPr lang="en-US" sz="3200" b="1" dirty="0"/>
          </a:p>
        </p:txBody>
      </p:sp>
      <p:sp>
        <p:nvSpPr>
          <p:cNvPr id="3" name="Content Placeholder 2"/>
          <p:cNvSpPr>
            <a:spLocks noGrp="1"/>
          </p:cNvSpPr>
          <p:nvPr>
            <p:ph idx="1"/>
          </p:nvPr>
        </p:nvSpPr>
        <p:spPr/>
        <p:txBody>
          <a:bodyPr>
            <a:normAutofit/>
          </a:bodyPr>
          <a:lstStyle/>
          <a:p>
            <a:pPr algn="just"/>
            <a:r>
              <a:rPr lang="en-US" dirty="0" smtClean="0"/>
              <a:t>In FIFO, the operating system maintains the order in which pages were loaded into memory, </a:t>
            </a:r>
            <a:endParaRPr lang="en-US" dirty="0" smtClean="0"/>
          </a:p>
          <a:p>
            <a:pPr algn="just"/>
            <a:r>
              <a:rPr lang="en-US" dirty="0" smtClean="0"/>
              <a:t>and if memory is full, a </a:t>
            </a:r>
            <a:r>
              <a:rPr lang="en-US" dirty="0" smtClean="0"/>
              <a:t>page needs to be </a:t>
            </a:r>
            <a:r>
              <a:rPr lang="en-US" dirty="0" smtClean="0"/>
              <a:t>replaced</a:t>
            </a:r>
          </a:p>
          <a:p>
            <a:pPr algn="just"/>
            <a:r>
              <a:rPr lang="en-US" dirty="0" smtClean="0"/>
              <a:t> the </a:t>
            </a:r>
            <a:r>
              <a:rPr lang="en-US" b="1" dirty="0" smtClean="0"/>
              <a:t>oldest page</a:t>
            </a:r>
            <a:r>
              <a:rPr lang="en-US" dirty="0" smtClean="0"/>
              <a:t> (the one that has been in memory the longest) is swapped out</a:t>
            </a:r>
            <a:r>
              <a:rPr lang="en-US" dirty="0" smtClean="0"/>
              <a:t>.</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First in First out Page Replacement Algorithm</a:t>
            </a:r>
            <a:br>
              <a:rPr lang="en-US" sz="3200" b="1" dirty="0" smtClean="0"/>
            </a:br>
            <a:endParaRPr lang="en-US" sz="3200" b="1" dirty="0"/>
          </a:p>
        </p:txBody>
      </p:sp>
      <p:sp>
        <p:nvSpPr>
          <p:cNvPr id="3" name="Content Placeholder 2"/>
          <p:cNvSpPr>
            <a:spLocks noGrp="1"/>
          </p:cNvSpPr>
          <p:nvPr>
            <p:ph idx="1"/>
          </p:nvPr>
        </p:nvSpPr>
        <p:spPr>
          <a:xfrm>
            <a:off x="457200" y="1143000"/>
            <a:ext cx="8229600" cy="4983163"/>
          </a:xfrm>
        </p:spPr>
        <p:txBody>
          <a:bodyPr>
            <a:normAutofit fontScale="85000" lnSpcReduction="10000"/>
          </a:bodyPr>
          <a:lstStyle/>
          <a:p>
            <a:pPr algn="just"/>
            <a:r>
              <a:rPr lang="en-US" b="1" dirty="0" smtClean="0"/>
              <a:t>Steps of FIFO Page Replacement</a:t>
            </a:r>
            <a:r>
              <a:rPr lang="en-US" b="1" dirty="0" smtClean="0"/>
              <a:t>:</a:t>
            </a:r>
          </a:p>
          <a:p>
            <a:pPr algn="just">
              <a:buNone/>
            </a:pPr>
            <a:endParaRPr lang="en-US" b="1" dirty="0" smtClean="0"/>
          </a:p>
          <a:p>
            <a:pPr algn="just"/>
            <a:r>
              <a:rPr lang="en-US" b="1" dirty="0" smtClean="0"/>
              <a:t>Page Load</a:t>
            </a:r>
            <a:r>
              <a:rPr lang="en-US" dirty="0" smtClean="0"/>
              <a:t>: When a new page is requested and there’s space in memory, it is loaded into memory and placed in the queue</a:t>
            </a:r>
            <a:r>
              <a:rPr lang="en-US" dirty="0" smtClean="0"/>
              <a:t>.</a:t>
            </a:r>
          </a:p>
          <a:p>
            <a:pPr algn="just"/>
            <a:endParaRPr lang="en-US" dirty="0" smtClean="0"/>
          </a:p>
          <a:p>
            <a:pPr algn="just"/>
            <a:r>
              <a:rPr lang="en-US" b="1" dirty="0" smtClean="0"/>
              <a:t>Memory Full</a:t>
            </a:r>
            <a:r>
              <a:rPr lang="en-US" dirty="0" smtClean="0"/>
              <a:t>: Once the memory (frame buffer) is full, and a new page is needed, the page at the front of the queue (the oldest page) is swapped out</a:t>
            </a:r>
            <a:r>
              <a:rPr lang="en-US" dirty="0" smtClean="0"/>
              <a:t>.</a:t>
            </a:r>
          </a:p>
          <a:p>
            <a:pPr algn="just"/>
            <a:endParaRPr lang="en-US" dirty="0" smtClean="0"/>
          </a:p>
          <a:p>
            <a:pPr algn="just"/>
            <a:r>
              <a:rPr lang="en-US" b="1" dirty="0" smtClean="0"/>
              <a:t>Page </a:t>
            </a:r>
            <a:r>
              <a:rPr lang="en-US" b="1" dirty="0" smtClean="0"/>
              <a:t>Replacement</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Protection in Memory Management</a:t>
            </a:r>
            <a:endParaRPr lang="en-US" b="1" dirty="0"/>
          </a:p>
        </p:txBody>
      </p:sp>
      <p:sp>
        <p:nvSpPr>
          <p:cNvPr id="3" name="Content Placeholder 2"/>
          <p:cNvSpPr>
            <a:spLocks noGrp="1"/>
          </p:cNvSpPr>
          <p:nvPr>
            <p:ph idx="1"/>
          </p:nvPr>
        </p:nvSpPr>
        <p:spPr>
          <a:xfrm>
            <a:off x="457200" y="1295400"/>
            <a:ext cx="8229600" cy="5181600"/>
          </a:xfrm>
        </p:spPr>
        <p:txBody>
          <a:bodyPr>
            <a:normAutofit fontScale="85000" lnSpcReduction="20000"/>
          </a:bodyPr>
          <a:lstStyle/>
          <a:p>
            <a:pPr algn="just"/>
            <a:r>
              <a:rPr lang="en-US" dirty="0" smtClean="0"/>
              <a:t>When multiple programs run at the same time, there's a risk that one program could accidentally write to the memory space of another program. To prevent this unwanted interference, each process needs protection. </a:t>
            </a:r>
          </a:p>
          <a:p>
            <a:r>
              <a:rPr lang="en-US" b="1" dirty="0" smtClean="0"/>
              <a:t>Protection Against Interference:</a:t>
            </a:r>
            <a:endParaRPr lang="en-US" dirty="0" smtClean="0"/>
          </a:p>
          <a:p>
            <a:pPr lvl="1"/>
            <a:r>
              <a:rPr lang="en-US" dirty="0" smtClean="0"/>
              <a:t>Each process should have its own separate memory space. If one process tries to write to another process's memory, it could corrupt data or crash the program.</a:t>
            </a:r>
          </a:p>
          <a:p>
            <a:r>
              <a:rPr lang="en-US" b="1" dirty="0" smtClean="0"/>
              <a:t>Dynamic Address Calculation:</a:t>
            </a:r>
            <a:endParaRPr lang="en-US" dirty="0" smtClean="0"/>
          </a:p>
          <a:p>
            <a:pPr lvl="1"/>
            <a:r>
              <a:rPr lang="en-US" dirty="0" smtClean="0"/>
              <a:t>Since it’s impossible to predict where a program will be in memory when it runs, the exact memory address can’t be checked at compile time. </a:t>
            </a:r>
          </a:p>
          <a:p>
            <a:pPr lvl="1"/>
            <a:r>
              <a:rPr lang="en-US" dirty="0" smtClean="0"/>
              <a:t>Many programming languages support dynamic address calculation at runtime, meaning the addresses are determined while the program is executing.</a:t>
            </a:r>
          </a:p>
          <a:p>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First in First out Page Replacement Algorithm</a:t>
            </a:r>
            <a:br>
              <a:rPr lang="en-US" sz="3200" b="1" dirty="0" smtClean="0"/>
            </a:br>
            <a:endParaRPr lang="en-US" sz="3200" b="1" dirty="0"/>
          </a:p>
        </p:txBody>
      </p:sp>
      <p:sp>
        <p:nvSpPr>
          <p:cNvPr id="3" name="Content Placeholder 2"/>
          <p:cNvSpPr>
            <a:spLocks noGrp="1"/>
          </p:cNvSpPr>
          <p:nvPr>
            <p:ph idx="1"/>
          </p:nvPr>
        </p:nvSpPr>
        <p:spPr>
          <a:xfrm>
            <a:off x="457200" y="1143000"/>
            <a:ext cx="8229600" cy="4983163"/>
          </a:xfrm>
        </p:spPr>
        <p:txBody>
          <a:bodyPr>
            <a:normAutofit/>
          </a:bodyPr>
          <a:lstStyle/>
          <a:p>
            <a:r>
              <a:rPr lang="en-US" dirty="0" smtClean="0"/>
              <a:t>If the page to be searched is found among the frames then, this process is known as </a:t>
            </a:r>
            <a:r>
              <a:rPr lang="en-US" b="1" dirty="0" smtClean="0"/>
              <a:t>Page Hit</a:t>
            </a:r>
            <a:r>
              <a:rPr lang="en-US" dirty="0" smtClean="0"/>
              <a:t>.</a:t>
            </a:r>
          </a:p>
          <a:p>
            <a:r>
              <a:rPr lang="en-US" dirty="0" smtClean="0"/>
              <a:t>If the page to be searched is not found among the frames then, this process is known as </a:t>
            </a:r>
            <a:r>
              <a:rPr lang="en-US" b="1" dirty="0" smtClean="0"/>
              <a:t>Page </a:t>
            </a:r>
            <a:r>
              <a:rPr lang="en-US" b="1" dirty="0" smtClean="0"/>
              <a:t>Fault(Page Miss).</a:t>
            </a:r>
            <a:endParaRPr lang="en-US" b="1"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Example:</a:t>
            </a:r>
            <a:r>
              <a:rPr lang="en-US" dirty="0" smtClean="0"/>
              <a:t/>
            </a:r>
            <a:br>
              <a:rPr lang="en-US" dirty="0" smtClean="0"/>
            </a:br>
            <a:endParaRPr lang="en-US" dirty="0"/>
          </a:p>
        </p:txBody>
      </p:sp>
      <p:sp>
        <p:nvSpPr>
          <p:cNvPr id="3" name="Content Placeholder 2"/>
          <p:cNvSpPr>
            <a:spLocks noGrp="1"/>
          </p:cNvSpPr>
          <p:nvPr>
            <p:ph idx="1"/>
          </p:nvPr>
        </p:nvSpPr>
        <p:spPr>
          <a:xfrm>
            <a:off x="457200" y="762000"/>
            <a:ext cx="8229600" cy="5791200"/>
          </a:xfrm>
        </p:spPr>
        <p:txBody>
          <a:bodyPr>
            <a:normAutofit fontScale="92500" lnSpcReduction="10000"/>
          </a:bodyPr>
          <a:lstStyle/>
          <a:p>
            <a:r>
              <a:rPr lang="en-US" dirty="0" smtClean="0"/>
              <a:t>Consider </a:t>
            </a:r>
            <a:r>
              <a:rPr lang="en-US" dirty="0" smtClean="0"/>
              <a:t>the reference string </a:t>
            </a:r>
            <a:r>
              <a:rPr lang="en-US" dirty="0" smtClean="0"/>
              <a:t>:</a:t>
            </a:r>
          </a:p>
          <a:p>
            <a:pPr>
              <a:buNone/>
            </a:pPr>
            <a:r>
              <a:rPr lang="en-US" dirty="0" smtClean="0"/>
              <a:t>			7,0,1,2,0,3,0,4,2,3,0,3,1,2,0</a:t>
            </a:r>
            <a:endParaRPr lang="en-US" dirty="0" smtClean="0"/>
          </a:p>
          <a:p>
            <a:pPr>
              <a:buNone/>
            </a:pPr>
            <a:r>
              <a:rPr lang="en-US" dirty="0" smtClean="0"/>
              <a:t>for </a:t>
            </a:r>
            <a:r>
              <a:rPr lang="en-US" dirty="0" smtClean="0"/>
              <a:t>a memory with three frames </a:t>
            </a:r>
            <a:r>
              <a:rPr lang="en-US" dirty="0" smtClean="0"/>
              <a:t>(F1,F2,&amp; F3) and </a:t>
            </a:r>
            <a:r>
              <a:rPr lang="en-US" dirty="0" smtClean="0"/>
              <a:t>calculate number of </a:t>
            </a:r>
            <a:endParaRPr lang="en-US" dirty="0" smtClean="0"/>
          </a:p>
          <a:p>
            <a:pPr marL="914400" lvl="1" indent="-514350">
              <a:buFont typeface="+mj-lt"/>
              <a:buAutoNum type="arabicPeriod"/>
            </a:pPr>
            <a:r>
              <a:rPr lang="en-US" dirty="0" smtClean="0"/>
              <a:t>page </a:t>
            </a:r>
            <a:r>
              <a:rPr lang="en-US" dirty="0" smtClean="0"/>
              <a:t>faults </a:t>
            </a:r>
            <a:r>
              <a:rPr lang="en-US" dirty="0" smtClean="0"/>
              <a:t>,</a:t>
            </a:r>
          </a:p>
          <a:p>
            <a:pPr marL="914400" lvl="1" indent="-514350">
              <a:buFont typeface="+mj-lt"/>
              <a:buAutoNum type="arabicPeriod"/>
            </a:pPr>
            <a:r>
              <a:rPr lang="en-US" dirty="0" smtClean="0"/>
              <a:t>page hits, </a:t>
            </a:r>
          </a:p>
          <a:p>
            <a:pPr marL="914400" lvl="1" indent="-514350">
              <a:buFont typeface="+mj-lt"/>
              <a:buAutoNum type="arabicPeriod"/>
            </a:pPr>
            <a:r>
              <a:rPr lang="en-US" dirty="0" smtClean="0"/>
              <a:t>hit ratio and </a:t>
            </a:r>
          </a:p>
          <a:p>
            <a:pPr marL="914400" lvl="1" indent="-514350">
              <a:buFont typeface="+mj-lt"/>
              <a:buAutoNum type="arabicPeriod"/>
            </a:pPr>
            <a:r>
              <a:rPr lang="en-US" dirty="0" smtClean="0"/>
              <a:t>miss ratio </a:t>
            </a:r>
          </a:p>
          <a:p>
            <a:pPr marL="514350" indent="-514350">
              <a:buNone/>
            </a:pPr>
            <a:r>
              <a:rPr lang="en-US" dirty="0" smtClean="0"/>
              <a:t> by </a:t>
            </a:r>
            <a:r>
              <a:rPr lang="en-US" dirty="0" smtClean="0"/>
              <a:t>using FIFO (First In First Out) Page replacement algorithms.</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4582180"/>
            <a:ext cx="2590800" cy="523220"/>
          </a:xfrm>
          <a:prstGeom prst="rect">
            <a:avLst/>
          </a:prstGeom>
        </p:spPr>
        <p:txBody>
          <a:bodyPr wrap="square">
            <a:spAutoFit/>
          </a:bodyPr>
          <a:lstStyle/>
          <a:p>
            <a:r>
              <a:rPr lang="en-US" sz="2800" dirty="0" smtClean="0"/>
              <a:t>Reference String</a:t>
            </a:r>
            <a:endParaRPr lang="en-US" sz="2800" dirty="0"/>
          </a:p>
        </p:txBody>
      </p:sp>
      <p:sp>
        <p:nvSpPr>
          <p:cNvPr id="6" name="Rectangle 5"/>
          <p:cNvSpPr/>
          <p:nvPr/>
        </p:nvSpPr>
        <p:spPr>
          <a:xfrm>
            <a:off x="5334000" y="609600"/>
            <a:ext cx="3200400" cy="369332"/>
          </a:xfrm>
          <a:prstGeom prst="rect">
            <a:avLst/>
          </a:prstGeom>
        </p:spPr>
        <p:txBody>
          <a:bodyPr wrap="square">
            <a:spAutoFit/>
          </a:bodyPr>
          <a:lstStyle/>
          <a:p>
            <a:pPr algn="ctr"/>
            <a:r>
              <a:rPr lang="en-US" dirty="0" smtClean="0"/>
              <a:t>H</a:t>
            </a:r>
            <a:r>
              <a:rPr lang="en-US" dirty="0" smtClean="0"/>
              <a:t>: Hit and F: Fault/Miss</a:t>
            </a:r>
            <a:endParaRPr lang="en-US" dirty="0"/>
          </a:p>
        </p:txBody>
      </p:sp>
      <p:sp>
        <p:nvSpPr>
          <p:cNvPr id="8" name="Title 1"/>
          <p:cNvSpPr>
            <a:spLocks noGrp="1"/>
          </p:cNvSpPr>
          <p:nvPr>
            <p:ph type="title"/>
          </p:nvPr>
        </p:nvSpPr>
        <p:spPr>
          <a:xfrm>
            <a:off x="457200" y="274638"/>
            <a:ext cx="8229600" cy="563562"/>
          </a:xfrm>
        </p:spPr>
        <p:txBody>
          <a:bodyPr>
            <a:normAutofit fontScale="90000"/>
          </a:bodyPr>
          <a:lstStyle/>
          <a:p>
            <a:pPr algn="l"/>
            <a:r>
              <a:rPr lang="en-US" b="1" dirty="0" smtClean="0"/>
              <a:t>Answer:</a:t>
            </a:r>
            <a:r>
              <a:rPr lang="en-US" dirty="0" smtClean="0"/>
              <a:t/>
            </a:r>
            <a:br>
              <a:rPr lang="en-US" dirty="0" smtClean="0"/>
            </a:br>
            <a:endParaRPr lang="en-US" dirty="0"/>
          </a:p>
        </p:txBody>
      </p:sp>
      <p:sp>
        <p:nvSpPr>
          <p:cNvPr id="9" name="Rectangle 8"/>
          <p:cNvSpPr/>
          <p:nvPr/>
        </p:nvSpPr>
        <p:spPr>
          <a:xfrm>
            <a:off x="3962400" y="0"/>
            <a:ext cx="4724400" cy="707886"/>
          </a:xfrm>
          <a:prstGeom prst="rect">
            <a:avLst/>
          </a:prstGeom>
        </p:spPr>
        <p:txBody>
          <a:bodyPr wrap="square">
            <a:spAutoFit/>
          </a:bodyPr>
          <a:lstStyle/>
          <a:p>
            <a:pPr algn="r"/>
            <a:r>
              <a:rPr lang="en-US" sz="2000" dirty="0" smtClean="0"/>
              <a:t>Page Not Found - - - &gt; Page Fault</a:t>
            </a:r>
          </a:p>
          <a:p>
            <a:pPr algn="r"/>
            <a:r>
              <a:rPr lang="en-US" sz="2000" dirty="0" smtClean="0"/>
              <a:t>Page Found - - - &gt; Page Hit</a:t>
            </a:r>
          </a:p>
        </p:txBody>
      </p:sp>
      <p:grpSp>
        <p:nvGrpSpPr>
          <p:cNvPr id="2" name="Group 25"/>
          <p:cNvGrpSpPr/>
          <p:nvPr/>
        </p:nvGrpSpPr>
        <p:grpSpPr>
          <a:xfrm>
            <a:off x="152400" y="2130624"/>
            <a:ext cx="457200" cy="2288976"/>
            <a:chOff x="152400" y="1752600"/>
            <a:chExt cx="457200" cy="2288976"/>
          </a:xfrm>
        </p:grpSpPr>
        <p:sp>
          <p:nvSpPr>
            <p:cNvPr id="10" name="Rectangle 9"/>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152400" y="1828800"/>
              <a:ext cx="457200" cy="400110"/>
            </a:xfrm>
            <a:prstGeom prst="rect">
              <a:avLst/>
            </a:prstGeom>
            <a:noFill/>
          </p:spPr>
          <p:txBody>
            <a:bodyPr wrap="square" rtlCol="0">
              <a:spAutoFit/>
            </a:bodyPr>
            <a:lstStyle/>
            <a:p>
              <a:r>
                <a:rPr lang="en-US" sz="2000" b="1" dirty="0" smtClean="0"/>
                <a:t>F3</a:t>
              </a:r>
              <a:endParaRPr lang="en-US" b="1" dirty="0"/>
            </a:p>
          </p:txBody>
        </p:sp>
        <p:cxnSp>
          <p:nvCxnSpPr>
            <p:cNvPr id="13" name="Straight Connector 1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TextBox 20"/>
            <p:cNvSpPr txBox="1"/>
            <p:nvPr/>
          </p:nvSpPr>
          <p:spPr>
            <a:xfrm>
              <a:off x="152400" y="2419290"/>
              <a:ext cx="457200" cy="400110"/>
            </a:xfrm>
            <a:prstGeom prst="rect">
              <a:avLst/>
            </a:prstGeom>
            <a:noFill/>
          </p:spPr>
          <p:txBody>
            <a:bodyPr wrap="square" rtlCol="0">
              <a:spAutoFit/>
            </a:bodyPr>
            <a:lstStyle/>
            <a:p>
              <a:r>
                <a:rPr lang="en-US" sz="2000" b="1" dirty="0" smtClean="0"/>
                <a:t>F2</a:t>
              </a:r>
              <a:endParaRPr lang="en-US" b="1" dirty="0"/>
            </a:p>
          </p:txBody>
        </p:sp>
        <p:sp>
          <p:nvSpPr>
            <p:cNvPr id="22" name="TextBox 21"/>
            <p:cNvSpPr txBox="1"/>
            <p:nvPr/>
          </p:nvSpPr>
          <p:spPr>
            <a:xfrm>
              <a:off x="152400" y="2876490"/>
              <a:ext cx="457200" cy="400110"/>
            </a:xfrm>
            <a:prstGeom prst="rect">
              <a:avLst/>
            </a:prstGeom>
            <a:noFill/>
          </p:spPr>
          <p:txBody>
            <a:bodyPr wrap="square" rtlCol="0">
              <a:spAutoFit/>
            </a:bodyPr>
            <a:lstStyle/>
            <a:p>
              <a:r>
                <a:rPr lang="en-US" sz="2000" b="1" dirty="0" smtClean="0"/>
                <a:t>F1</a:t>
              </a:r>
              <a:endParaRPr lang="en-US" b="1" dirty="0"/>
            </a:p>
          </p:txBody>
        </p:sp>
        <p:sp>
          <p:nvSpPr>
            <p:cNvPr id="23" name="TextBox 22"/>
            <p:cNvSpPr txBox="1"/>
            <p:nvPr/>
          </p:nvSpPr>
          <p:spPr>
            <a:xfrm>
              <a:off x="152400" y="3333690"/>
              <a:ext cx="457200" cy="707886"/>
            </a:xfrm>
            <a:prstGeom prst="rect">
              <a:avLst/>
            </a:prstGeom>
            <a:noFill/>
          </p:spPr>
          <p:txBody>
            <a:bodyPr wrap="square" rtlCol="0">
              <a:spAutoFit/>
            </a:bodyPr>
            <a:lstStyle/>
            <a:p>
              <a:r>
                <a:rPr lang="en-US" sz="2000" b="1" dirty="0" smtClean="0"/>
                <a:t>H/F</a:t>
              </a:r>
              <a:endParaRPr lang="en-US" b="1" dirty="0"/>
            </a:p>
          </p:txBody>
        </p:sp>
        <p:cxnSp>
          <p:nvCxnSpPr>
            <p:cNvPr id="24" name="Straight Connector 2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 name="Straight Connector 2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3" name="Group 26"/>
          <p:cNvGrpSpPr/>
          <p:nvPr/>
        </p:nvGrpSpPr>
        <p:grpSpPr>
          <a:xfrm>
            <a:off x="609600" y="2130624"/>
            <a:ext cx="457200" cy="2133600"/>
            <a:chOff x="152400" y="1752600"/>
            <a:chExt cx="457200" cy="2133600"/>
          </a:xfrm>
        </p:grpSpPr>
        <p:sp>
          <p:nvSpPr>
            <p:cNvPr id="28" name="Rectangle 27"/>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30" name="Straight Connector 29"/>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31" name="TextBox 30"/>
            <p:cNvSpPr txBox="1"/>
            <p:nvPr/>
          </p:nvSpPr>
          <p:spPr>
            <a:xfrm>
              <a:off x="152400" y="2419290"/>
              <a:ext cx="457200" cy="369332"/>
            </a:xfrm>
            <a:prstGeom prst="rect">
              <a:avLst/>
            </a:prstGeom>
            <a:noFill/>
          </p:spPr>
          <p:txBody>
            <a:bodyPr wrap="square" rtlCol="0">
              <a:spAutoFit/>
            </a:bodyPr>
            <a:lstStyle/>
            <a:p>
              <a:endParaRPr lang="en-US" b="1" dirty="0"/>
            </a:p>
          </p:txBody>
        </p:sp>
        <p:sp>
          <p:nvSpPr>
            <p:cNvPr id="32" name="TextBox 31"/>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33" name="TextBox 32"/>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34" name="Straight Connector 3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 name="Straight Connector 3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7" name="Group 35"/>
          <p:cNvGrpSpPr/>
          <p:nvPr/>
        </p:nvGrpSpPr>
        <p:grpSpPr>
          <a:xfrm>
            <a:off x="1066800" y="2130624"/>
            <a:ext cx="457200" cy="2133600"/>
            <a:chOff x="152400" y="1752600"/>
            <a:chExt cx="457200" cy="2133600"/>
          </a:xfrm>
        </p:grpSpPr>
        <p:sp>
          <p:nvSpPr>
            <p:cNvPr id="37" name="Rectangle 36"/>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TextBox 37"/>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39" name="Straight Connector 38"/>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p:cNvSpPr txBox="1"/>
            <p:nvPr/>
          </p:nvSpPr>
          <p:spPr>
            <a:xfrm>
              <a:off x="152400" y="2419290"/>
              <a:ext cx="457200" cy="369332"/>
            </a:xfrm>
            <a:prstGeom prst="rect">
              <a:avLst/>
            </a:prstGeom>
            <a:noFill/>
          </p:spPr>
          <p:txBody>
            <a:bodyPr wrap="square" rtlCol="0">
              <a:spAutoFit/>
            </a:bodyPr>
            <a:lstStyle/>
            <a:p>
              <a:r>
                <a:rPr lang="en-US" b="1" dirty="0" smtClean="0"/>
                <a:t>0</a:t>
              </a:r>
              <a:endParaRPr lang="en-US" b="1" dirty="0"/>
            </a:p>
          </p:txBody>
        </p:sp>
        <p:sp>
          <p:nvSpPr>
            <p:cNvPr id="41" name="TextBox 40"/>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42" name="TextBox 41"/>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43" name="Straight Connector 42"/>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2" name="Group 44"/>
          <p:cNvGrpSpPr/>
          <p:nvPr/>
        </p:nvGrpSpPr>
        <p:grpSpPr>
          <a:xfrm>
            <a:off x="1524000" y="2130624"/>
            <a:ext cx="457200" cy="2133600"/>
            <a:chOff x="152400" y="1752600"/>
            <a:chExt cx="457200" cy="2133600"/>
          </a:xfrm>
        </p:grpSpPr>
        <p:sp>
          <p:nvSpPr>
            <p:cNvPr id="46" name="Rectangle 45"/>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Box 46"/>
            <p:cNvSpPr txBox="1"/>
            <p:nvPr/>
          </p:nvSpPr>
          <p:spPr>
            <a:xfrm>
              <a:off x="152400" y="1828800"/>
              <a:ext cx="457200" cy="400110"/>
            </a:xfrm>
            <a:prstGeom prst="rect">
              <a:avLst/>
            </a:prstGeom>
            <a:noFill/>
          </p:spPr>
          <p:txBody>
            <a:bodyPr wrap="square" rtlCol="0">
              <a:spAutoFit/>
            </a:bodyPr>
            <a:lstStyle/>
            <a:p>
              <a:r>
                <a:rPr lang="en-US" sz="2000" b="1" dirty="0" smtClean="0"/>
                <a:t>1</a:t>
              </a:r>
              <a:endParaRPr lang="en-US" b="1" dirty="0"/>
            </a:p>
          </p:txBody>
        </p:sp>
        <p:cxnSp>
          <p:nvCxnSpPr>
            <p:cNvPr id="48" name="Straight Connector 47"/>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49" name="TextBox 48"/>
            <p:cNvSpPr txBox="1"/>
            <p:nvPr/>
          </p:nvSpPr>
          <p:spPr>
            <a:xfrm>
              <a:off x="152400" y="2419290"/>
              <a:ext cx="457200" cy="400110"/>
            </a:xfrm>
            <a:prstGeom prst="rect">
              <a:avLst/>
            </a:prstGeom>
            <a:noFill/>
          </p:spPr>
          <p:txBody>
            <a:bodyPr wrap="square" rtlCol="0">
              <a:spAutoFit/>
            </a:bodyPr>
            <a:lstStyle/>
            <a:p>
              <a:r>
                <a:rPr lang="en-US" sz="2000" b="1" dirty="0" smtClean="0"/>
                <a:t>0</a:t>
              </a:r>
              <a:endParaRPr lang="en-US" b="1" dirty="0"/>
            </a:p>
          </p:txBody>
        </p:sp>
        <p:sp>
          <p:nvSpPr>
            <p:cNvPr id="50" name="TextBox 49"/>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51" name="TextBox 50"/>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52" name="Straight Connector 51"/>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 name="Straight Connector 52"/>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4" name="Group 53"/>
          <p:cNvGrpSpPr/>
          <p:nvPr/>
        </p:nvGrpSpPr>
        <p:grpSpPr>
          <a:xfrm>
            <a:off x="1524000" y="2130624"/>
            <a:ext cx="914400" cy="2133600"/>
            <a:chOff x="-304800" y="1752600"/>
            <a:chExt cx="914400" cy="2133600"/>
          </a:xfrm>
        </p:grpSpPr>
        <p:sp>
          <p:nvSpPr>
            <p:cNvPr id="55" name="Rectangle 54"/>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TextBox 55"/>
            <p:cNvSpPr txBox="1"/>
            <p:nvPr/>
          </p:nvSpPr>
          <p:spPr>
            <a:xfrm>
              <a:off x="152400" y="1828800"/>
              <a:ext cx="457200" cy="400110"/>
            </a:xfrm>
            <a:prstGeom prst="rect">
              <a:avLst/>
            </a:prstGeom>
            <a:noFill/>
          </p:spPr>
          <p:txBody>
            <a:bodyPr wrap="square" rtlCol="0">
              <a:spAutoFit/>
            </a:bodyPr>
            <a:lstStyle/>
            <a:p>
              <a:r>
                <a:rPr lang="en-US" sz="2000" b="1" dirty="0" smtClean="0"/>
                <a:t>1</a:t>
              </a:r>
              <a:endParaRPr lang="en-US" b="1" dirty="0"/>
            </a:p>
          </p:txBody>
        </p:sp>
        <p:cxnSp>
          <p:nvCxnSpPr>
            <p:cNvPr id="57" name="Straight Connector 56"/>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58" name="TextBox 57"/>
            <p:cNvSpPr txBox="1"/>
            <p:nvPr/>
          </p:nvSpPr>
          <p:spPr>
            <a:xfrm>
              <a:off x="152400" y="2419290"/>
              <a:ext cx="457200" cy="400110"/>
            </a:xfrm>
            <a:prstGeom prst="rect">
              <a:avLst/>
            </a:prstGeom>
            <a:noFill/>
          </p:spPr>
          <p:txBody>
            <a:bodyPr wrap="square" rtlCol="0">
              <a:spAutoFit/>
            </a:bodyPr>
            <a:lstStyle/>
            <a:p>
              <a:r>
                <a:rPr lang="en-US" sz="2000" b="1" dirty="0" smtClean="0"/>
                <a:t>0</a:t>
              </a:r>
              <a:endParaRPr lang="en-US" b="1" dirty="0"/>
            </a:p>
          </p:txBody>
        </p:sp>
        <p:sp>
          <p:nvSpPr>
            <p:cNvPr id="59" name="TextBox 58"/>
            <p:cNvSpPr txBox="1"/>
            <p:nvPr/>
          </p:nvSpPr>
          <p:spPr>
            <a:xfrm>
              <a:off x="152400" y="2876490"/>
              <a:ext cx="457200" cy="400110"/>
            </a:xfrm>
            <a:prstGeom prst="rect">
              <a:avLst/>
            </a:prstGeom>
            <a:noFill/>
          </p:spPr>
          <p:txBody>
            <a:bodyPr wrap="square" rtlCol="0">
              <a:spAutoFit/>
            </a:bodyPr>
            <a:lstStyle/>
            <a:p>
              <a:r>
                <a:rPr lang="en-US" sz="2000" b="1" dirty="0" smtClean="0"/>
                <a:t>2</a:t>
              </a:r>
              <a:endParaRPr lang="en-US" b="1" dirty="0"/>
            </a:p>
          </p:txBody>
        </p:sp>
        <p:sp>
          <p:nvSpPr>
            <p:cNvPr id="60" name="TextBox 59"/>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61" name="Straight Connector 60"/>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 name="Straight Connector 61"/>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44" name="TextBox 143"/>
            <p:cNvSpPr txBox="1"/>
            <p:nvPr/>
          </p:nvSpPr>
          <p:spPr>
            <a:xfrm>
              <a:off x="-304800" y="2819400"/>
              <a:ext cx="457200" cy="461665"/>
            </a:xfrm>
            <a:prstGeom prst="rect">
              <a:avLst/>
            </a:prstGeom>
            <a:noFill/>
          </p:spPr>
          <p:txBody>
            <a:bodyPr wrap="square" rtlCol="0">
              <a:spAutoFit/>
            </a:bodyPr>
            <a:lstStyle/>
            <a:p>
              <a:endParaRPr lang="en-US" sz="2400" b="1" dirty="0">
                <a:solidFill>
                  <a:srgbClr val="FF0000"/>
                </a:solidFill>
              </a:endParaRPr>
            </a:p>
          </p:txBody>
        </p:sp>
      </p:grpSp>
      <p:grpSp>
        <p:nvGrpSpPr>
          <p:cNvPr id="15" name="Group 89"/>
          <p:cNvGrpSpPr/>
          <p:nvPr/>
        </p:nvGrpSpPr>
        <p:grpSpPr>
          <a:xfrm>
            <a:off x="2438400" y="2130624"/>
            <a:ext cx="457200" cy="2133600"/>
            <a:chOff x="152400" y="1752600"/>
            <a:chExt cx="457200" cy="2133600"/>
          </a:xfrm>
        </p:grpSpPr>
        <p:sp>
          <p:nvSpPr>
            <p:cNvPr id="91" name="Rectangle 90"/>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TextBox 91"/>
            <p:cNvSpPr txBox="1"/>
            <p:nvPr/>
          </p:nvSpPr>
          <p:spPr>
            <a:xfrm>
              <a:off x="152400" y="1828800"/>
              <a:ext cx="457200" cy="400110"/>
            </a:xfrm>
            <a:prstGeom prst="rect">
              <a:avLst/>
            </a:prstGeom>
            <a:noFill/>
          </p:spPr>
          <p:txBody>
            <a:bodyPr wrap="square" rtlCol="0">
              <a:spAutoFit/>
            </a:bodyPr>
            <a:lstStyle/>
            <a:p>
              <a:r>
                <a:rPr lang="en-US" sz="2000" b="1" dirty="0" smtClean="0"/>
                <a:t>1</a:t>
              </a:r>
              <a:endParaRPr lang="en-US" b="1" dirty="0"/>
            </a:p>
          </p:txBody>
        </p:sp>
        <p:cxnSp>
          <p:nvCxnSpPr>
            <p:cNvPr id="93" name="Straight Connector 9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94" name="TextBox 93"/>
            <p:cNvSpPr txBox="1"/>
            <p:nvPr/>
          </p:nvSpPr>
          <p:spPr>
            <a:xfrm>
              <a:off x="152400" y="2419290"/>
              <a:ext cx="457200" cy="400110"/>
            </a:xfrm>
            <a:prstGeom prst="rect">
              <a:avLst/>
            </a:prstGeom>
            <a:noFill/>
          </p:spPr>
          <p:txBody>
            <a:bodyPr wrap="square" rtlCol="0">
              <a:spAutoFit/>
            </a:bodyPr>
            <a:lstStyle/>
            <a:p>
              <a:r>
                <a:rPr lang="en-US" sz="2000" b="1" dirty="0" smtClean="0"/>
                <a:t>0</a:t>
              </a:r>
              <a:endParaRPr lang="en-US" b="1" dirty="0"/>
            </a:p>
          </p:txBody>
        </p:sp>
        <p:sp>
          <p:nvSpPr>
            <p:cNvPr id="95" name="TextBox 94"/>
            <p:cNvSpPr txBox="1"/>
            <p:nvPr/>
          </p:nvSpPr>
          <p:spPr>
            <a:xfrm>
              <a:off x="152400" y="2876490"/>
              <a:ext cx="457200" cy="400110"/>
            </a:xfrm>
            <a:prstGeom prst="rect">
              <a:avLst/>
            </a:prstGeom>
            <a:noFill/>
          </p:spPr>
          <p:txBody>
            <a:bodyPr wrap="square" rtlCol="0">
              <a:spAutoFit/>
            </a:bodyPr>
            <a:lstStyle/>
            <a:p>
              <a:r>
                <a:rPr lang="en-US" sz="2000" b="1" dirty="0" smtClean="0"/>
                <a:t>2</a:t>
              </a:r>
              <a:endParaRPr lang="en-US" b="1" dirty="0"/>
            </a:p>
          </p:txBody>
        </p:sp>
        <p:sp>
          <p:nvSpPr>
            <p:cNvPr id="96" name="TextBox 95"/>
            <p:cNvSpPr txBox="1"/>
            <p:nvPr/>
          </p:nvSpPr>
          <p:spPr>
            <a:xfrm>
              <a:off x="152400" y="3333690"/>
              <a:ext cx="457200" cy="400110"/>
            </a:xfrm>
            <a:prstGeom prst="rect">
              <a:avLst/>
            </a:prstGeom>
            <a:noFill/>
          </p:spPr>
          <p:txBody>
            <a:bodyPr wrap="square" rtlCol="0">
              <a:spAutoFit/>
            </a:bodyPr>
            <a:lstStyle/>
            <a:p>
              <a:r>
                <a:rPr lang="en-US" sz="2000" b="1" dirty="0" smtClean="0"/>
                <a:t>H</a:t>
              </a:r>
              <a:endParaRPr lang="en-US" b="1" dirty="0"/>
            </a:p>
          </p:txBody>
        </p:sp>
        <p:cxnSp>
          <p:nvCxnSpPr>
            <p:cNvPr id="97" name="Straight Connector 96"/>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8" name="Straight Connector 97"/>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6" name="Group 98"/>
          <p:cNvGrpSpPr/>
          <p:nvPr/>
        </p:nvGrpSpPr>
        <p:grpSpPr>
          <a:xfrm>
            <a:off x="2895600" y="2127648"/>
            <a:ext cx="457200" cy="2133600"/>
            <a:chOff x="152400" y="1752600"/>
            <a:chExt cx="457200" cy="2133600"/>
          </a:xfrm>
        </p:grpSpPr>
        <p:sp>
          <p:nvSpPr>
            <p:cNvPr id="100" name="Rectangle 99"/>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1" name="TextBox 100"/>
            <p:cNvSpPr txBox="1"/>
            <p:nvPr/>
          </p:nvSpPr>
          <p:spPr>
            <a:xfrm>
              <a:off x="152400" y="1828800"/>
              <a:ext cx="457200" cy="400110"/>
            </a:xfrm>
            <a:prstGeom prst="rect">
              <a:avLst/>
            </a:prstGeom>
            <a:noFill/>
          </p:spPr>
          <p:txBody>
            <a:bodyPr wrap="square" rtlCol="0">
              <a:spAutoFit/>
            </a:bodyPr>
            <a:lstStyle/>
            <a:p>
              <a:r>
                <a:rPr lang="en-US" sz="2000" b="1" dirty="0" smtClean="0"/>
                <a:t>1</a:t>
              </a:r>
              <a:endParaRPr lang="en-US" b="1" dirty="0"/>
            </a:p>
          </p:txBody>
        </p:sp>
        <p:cxnSp>
          <p:nvCxnSpPr>
            <p:cNvPr id="102" name="Straight Connector 101"/>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03" name="TextBox 102"/>
            <p:cNvSpPr txBox="1"/>
            <p:nvPr/>
          </p:nvSpPr>
          <p:spPr>
            <a:xfrm>
              <a:off x="152400" y="2419290"/>
              <a:ext cx="457200" cy="400110"/>
            </a:xfrm>
            <a:prstGeom prst="rect">
              <a:avLst/>
            </a:prstGeom>
            <a:noFill/>
          </p:spPr>
          <p:txBody>
            <a:bodyPr wrap="square" rtlCol="0">
              <a:spAutoFit/>
            </a:bodyPr>
            <a:lstStyle/>
            <a:p>
              <a:r>
                <a:rPr lang="en-US" sz="2000" b="1" dirty="0" smtClean="0"/>
                <a:t>3</a:t>
              </a:r>
              <a:endParaRPr lang="en-US" b="1" dirty="0"/>
            </a:p>
          </p:txBody>
        </p:sp>
        <p:sp>
          <p:nvSpPr>
            <p:cNvPr id="104" name="TextBox 103"/>
            <p:cNvSpPr txBox="1"/>
            <p:nvPr/>
          </p:nvSpPr>
          <p:spPr>
            <a:xfrm>
              <a:off x="152400" y="2876490"/>
              <a:ext cx="457200" cy="400110"/>
            </a:xfrm>
            <a:prstGeom prst="rect">
              <a:avLst/>
            </a:prstGeom>
            <a:noFill/>
          </p:spPr>
          <p:txBody>
            <a:bodyPr wrap="square" rtlCol="0">
              <a:spAutoFit/>
            </a:bodyPr>
            <a:lstStyle/>
            <a:p>
              <a:r>
                <a:rPr lang="en-US" sz="2000" b="1" dirty="0" smtClean="0"/>
                <a:t>2</a:t>
              </a:r>
              <a:endParaRPr lang="en-US" b="1" dirty="0"/>
            </a:p>
          </p:txBody>
        </p:sp>
        <p:sp>
          <p:nvSpPr>
            <p:cNvPr id="105" name="TextBox 104"/>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06" name="Straight Connector 105"/>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7" name="Straight Connector 106"/>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7" name="Group 107"/>
          <p:cNvGrpSpPr/>
          <p:nvPr/>
        </p:nvGrpSpPr>
        <p:grpSpPr>
          <a:xfrm>
            <a:off x="3276600" y="2127648"/>
            <a:ext cx="457200" cy="2133600"/>
            <a:chOff x="152400" y="1752600"/>
            <a:chExt cx="457200" cy="2133600"/>
          </a:xfrm>
        </p:grpSpPr>
        <p:sp>
          <p:nvSpPr>
            <p:cNvPr id="109" name="Rectangle 10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TextBox 109"/>
            <p:cNvSpPr txBox="1"/>
            <p:nvPr/>
          </p:nvSpPr>
          <p:spPr>
            <a:xfrm>
              <a:off x="152400" y="1828800"/>
              <a:ext cx="457200" cy="400110"/>
            </a:xfrm>
            <a:prstGeom prst="rect">
              <a:avLst/>
            </a:prstGeom>
            <a:noFill/>
          </p:spPr>
          <p:txBody>
            <a:bodyPr wrap="square" rtlCol="0">
              <a:spAutoFit/>
            </a:bodyPr>
            <a:lstStyle/>
            <a:p>
              <a:r>
                <a:rPr lang="en-US" sz="2000" b="1" dirty="0" smtClean="0"/>
                <a:t>0</a:t>
              </a:r>
              <a:endParaRPr lang="en-US" b="1" dirty="0"/>
            </a:p>
          </p:txBody>
        </p:sp>
        <p:cxnSp>
          <p:nvCxnSpPr>
            <p:cNvPr id="111" name="Straight Connector 11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12" name="TextBox 111"/>
            <p:cNvSpPr txBox="1"/>
            <p:nvPr/>
          </p:nvSpPr>
          <p:spPr>
            <a:xfrm>
              <a:off x="152400" y="2419290"/>
              <a:ext cx="457200" cy="400110"/>
            </a:xfrm>
            <a:prstGeom prst="rect">
              <a:avLst/>
            </a:prstGeom>
            <a:noFill/>
          </p:spPr>
          <p:txBody>
            <a:bodyPr wrap="square" rtlCol="0">
              <a:spAutoFit/>
            </a:bodyPr>
            <a:lstStyle/>
            <a:p>
              <a:r>
                <a:rPr lang="en-US" sz="2000" b="1" dirty="0" smtClean="0"/>
                <a:t>3</a:t>
              </a:r>
              <a:endParaRPr lang="en-US" b="1" dirty="0"/>
            </a:p>
          </p:txBody>
        </p:sp>
        <p:sp>
          <p:nvSpPr>
            <p:cNvPr id="113" name="TextBox 112"/>
            <p:cNvSpPr txBox="1"/>
            <p:nvPr/>
          </p:nvSpPr>
          <p:spPr>
            <a:xfrm>
              <a:off x="152400" y="2876490"/>
              <a:ext cx="457200" cy="400110"/>
            </a:xfrm>
            <a:prstGeom prst="rect">
              <a:avLst/>
            </a:prstGeom>
            <a:noFill/>
          </p:spPr>
          <p:txBody>
            <a:bodyPr wrap="square" rtlCol="0">
              <a:spAutoFit/>
            </a:bodyPr>
            <a:lstStyle/>
            <a:p>
              <a:r>
                <a:rPr lang="en-US" sz="2000" b="1" dirty="0" smtClean="0"/>
                <a:t>2</a:t>
              </a:r>
              <a:endParaRPr lang="en-US" b="1" dirty="0"/>
            </a:p>
          </p:txBody>
        </p:sp>
        <p:sp>
          <p:nvSpPr>
            <p:cNvPr id="114" name="TextBox 113"/>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15" name="Straight Connector 11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6" name="Straight Connector 11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8" name="Group 116"/>
          <p:cNvGrpSpPr/>
          <p:nvPr/>
        </p:nvGrpSpPr>
        <p:grpSpPr>
          <a:xfrm>
            <a:off x="3733800" y="2130624"/>
            <a:ext cx="457200" cy="2133600"/>
            <a:chOff x="152400" y="1752600"/>
            <a:chExt cx="457200" cy="2133600"/>
          </a:xfrm>
        </p:grpSpPr>
        <p:sp>
          <p:nvSpPr>
            <p:cNvPr id="118" name="Rectangle 117"/>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TextBox 118"/>
            <p:cNvSpPr txBox="1"/>
            <p:nvPr/>
          </p:nvSpPr>
          <p:spPr>
            <a:xfrm>
              <a:off x="152400" y="1828800"/>
              <a:ext cx="457200" cy="400110"/>
            </a:xfrm>
            <a:prstGeom prst="rect">
              <a:avLst/>
            </a:prstGeom>
            <a:noFill/>
          </p:spPr>
          <p:txBody>
            <a:bodyPr wrap="square" rtlCol="0">
              <a:spAutoFit/>
            </a:bodyPr>
            <a:lstStyle/>
            <a:p>
              <a:r>
                <a:rPr lang="en-US" sz="2000" b="1" dirty="0" smtClean="0"/>
                <a:t>0</a:t>
              </a:r>
              <a:endParaRPr lang="en-US" b="1" dirty="0"/>
            </a:p>
          </p:txBody>
        </p:sp>
        <p:cxnSp>
          <p:nvCxnSpPr>
            <p:cNvPr id="120" name="Straight Connector 119"/>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21" name="TextBox 120"/>
            <p:cNvSpPr txBox="1"/>
            <p:nvPr/>
          </p:nvSpPr>
          <p:spPr>
            <a:xfrm>
              <a:off x="152400" y="2419290"/>
              <a:ext cx="457200" cy="400110"/>
            </a:xfrm>
            <a:prstGeom prst="rect">
              <a:avLst/>
            </a:prstGeom>
            <a:noFill/>
          </p:spPr>
          <p:txBody>
            <a:bodyPr wrap="square" rtlCol="0">
              <a:spAutoFit/>
            </a:bodyPr>
            <a:lstStyle/>
            <a:p>
              <a:r>
                <a:rPr lang="en-US" sz="2000" b="1" dirty="0" smtClean="0"/>
                <a:t>3</a:t>
              </a:r>
              <a:endParaRPr lang="en-US" b="1" dirty="0"/>
            </a:p>
          </p:txBody>
        </p:sp>
        <p:sp>
          <p:nvSpPr>
            <p:cNvPr id="122" name="TextBox 121"/>
            <p:cNvSpPr txBox="1"/>
            <p:nvPr/>
          </p:nvSpPr>
          <p:spPr>
            <a:xfrm>
              <a:off x="152400" y="2876490"/>
              <a:ext cx="457200" cy="400110"/>
            </a:xfrm>
            <a:prstGeom prst="rect">
              <a:avLst/>
            </a:prstGeom>
            <a:noFill/>
          </p:spPr>
          <p:txBody>
            <a:bodyPr wrap="square" rtlCol="0">
              <a:spAutoFit/>
            </a:bodyPr>
            <a:lstStyle/>
            <a:p>
              <a:r>
                <a:rPr lang="en-US" sz="2000" b="1" dirty="0" smtClean="0"/>
                <a:t>4</a:t>
              </a:r>
              <a:endParaRPr lang="en-US" b="1" dirty="0"/>
            </a:p>
          </p:txBody>
        </p:sp>
        <p:sp>
          <p:nvSpPr>
            <p:cNvPr id="123" name="TextBox 122"/>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24" name="Straight Connector 12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5" name="Straight Connector 12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9" name="Group 125"/>
          <p:cNvGrpSpPr/>
          <p:nvPr/>
        </p:nvGrpSpPr>
        <p:grpSpPr>
          <a:xfrm>
            <a:off x="4191000" y="2130624"/>
            <a:ext cx="457200" cy="2133600"/>
            <a:chOff x="152400" y="1752600"/>
            <a:chExt cx="457200" cy="2133600"/>
          </a:xfrm>
        </p:grpSpPr>
        <p:sp>
          <p:nvSpPr>
            <p:cNvPr id="127" name="Rectangle 126"/>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8" name="TextBox 127"/>
            <p:cNvSpPr txBox="1"/>
            <p:nvPr/>
          </p:nvSpPr>
          <p:spPr>
            <a:xfrm>
              <a:off x="152400" y="1828800"/>
              <a:ext cx="457200" cy="400110"/>
            </a:xfrm>
            <a:prstGeom prst="rect">
              <a:avLst/>
            </a:prstGeom>
            <a:noFill/>
          </p:spPr>
          <p:txBody>
            <a:bodyPr wrap="square" rtlCol="0">
              <a:spAutoFit/>
            </a:bodyPr>
            <a:lstStyle/>
            <a:p>
              <a:r>
                <a:rPr lang="en-US" sz="2000" b="1" dirty="0" smtClean="0"/>
                <a:t>0</a:t>
              </a:r>
              <a:endParaRPr lang="en-US" b="1" dirty="0"/>
            </a:p>
          </p:txBody>
        </p:sp>
        <p:cxnSp>
          <p:nvCxnSpPr>
            <p:cNvPr id="129" name="Straight Connector 128"/>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30" name="TextBox 129"/>
            <p:cNvSpPr txBox="1"/>
            <p:nvPr/>
          </p:nvSpPr>
          <p:spPr>
            <a:xfrm>
              <a:off x="152400" y="2419290"/>
              <a:ext cx="457200" cy="400110"/>
            </a:xfrm>
            <a:prstGeom prst="rect">
              <a:avLst/>
            </a:prstGeom>
            <a:noFill/>
          </p:spPr>
          <p:txBody>
            <a:bodyPr wrap="square" rtlCol="0">
              <a:spAutoFit/>
            </a:bodyPr>
            <a:lstStyle/>
            <a:p>
              <a:r>
                <a:rPr lang="en-US" sz="2000" b="1" dirty="0" smtClean="0"/>
                <a:t>2</a:t>
              </a:r>
              <a:endParaRPr lang="en-US" b="1" dirty="0"/>
            </a:p>
          </p:txBody>
        </p:sp>
        <p:sp>
          <p:nvSpPr>
            <p:cNvPr id="131" name="TextBox 130"/>
            <p:cNvSpPr txBox="1"/>
            <p:nvPr/>
          </p:nvSpPr>
          <p:spPr>
            <a:xfrm>
              <a:off x="152400" y="2876490"/>
              <a:ext cx="457200" cy="400110"/>
            </a:xfrm>
            <a:prstGeom prst="rect">
              <a:avLst/>
            </a:prstGeom>
            <a:noFill/>
          </p:spPr>
          <p:txBody>
            <a:bodyPr wrap="square" rtlCol="0">
              <a:spAutoFit/>
            </a:bodyPr>
            <a:lstStyle/>
            <a:p>
              <a:r>
                <a:rPr lang="en-US" sz="2000" b="1" dirty="0" smtClean="0"/>
                <a:t>4</a:t>
              </a:r>
              <a:endParaRPr lang="en-US" b="1" dirty="0"/>
            </a:p>
          </p:txBody>
        </p:sp>
        <p:sp>
          <p:nvSpPr>
            <p:cNvPr id="132" name="TextBox 131"/>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33" name="Straight Connector 132"/>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4" name="Straight Connector 133"/>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20" name="Group 134"/>
          <p:cNvGrpSpPr/>
          <p:nvPr/>
        </p:nvGrpSpPr>
        <p:grpSpPr>
          <a:xfrm>
            <a:off x="4648200" y="2130624"/>
            <a:ext cx="457200" cy="2133600"/>
            <a:chOff x="152400" y="1752600"/>
            <a:chExt cx="457200" cy="2133600"/>
          </a:xfrm>
        </p:grpSpPr>
        <p:sp>
          <p:nvSpPr>
            <p:cNvPr id="136" name="Rectangle 135"/>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p:cNvSpPr txBox="1"/>
            <p:nvPr/>
          </p:nvSpPr>
          <p:spPr>
            <a:xfrm>
              <a:off x="152400" y="1828800"/>
              <a:ext cx="457200" cy="400110"/>
            </a:xfrm>
            <a:prstGeom prst="rect">
              <a:avLst/>
            </a:prstGeom>
            <a:noFill/>
          </p:spPr>
          <p:txBody>
            <a:bodyPr wrap="square" rtlCol="0">
              <a:spAutoFit/>
            </a:bodyPr>
            <a:lstStyle/>
            <a:p>
              <a:r>
                <a:rPr lang="en-US" sz="2000" b="1" dirty="0" smtClean="0"/>
                <a:t>3</a:t>
              </a:r>
              <a:endParaRPr lang="en-US" b="1" dirty="0"/>
            </a:p>
          </p:txBody>
        </p:sp>
        <p:cxnSp>
          <p:nvCxnSpPr>
            <p:cNvPr id="138" name="Straight Connector 137"/>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39" name="TextBox 138"/>
            <p:cNvSpPr txBox="1"/>
            <p:nvPr/>
          </p:nvSpPr>
          <p:spPr>
            <a:xfrm>
              <a:off x="152400" y="2419290"/>
              <a:ext cx="457200" cy="400110"/>
            </a:xfrm>
            <a:prstGeom prst="rect">
              <a:avLst/>
            </a:prstGeom>
            <a:noFill/>
          </p:spPr>
          <p:txBody>
            <a:bodyPr wrap="square" rtlCol="0">
              <a:spAutoFit/>
            </a:bodyPr>
            <a:lstStyle/>
            <a:p>
              <a:r>
                <a:rPr lang="en-US" sz="2000" b="1" dirty="0" smtClean="0"/>
                <a:t>2</a:t>
              </a:r>
              <a:endParaRPr lang="en-US" b="1" dirty="0"/>
            </a:p>
          </p:txBody>
        </p:sp>
        <p:sp>
          <p:nvSpPr>
            <p:cNvPr id="140" name="TextBox 139"/>
            <p:cNvSpPr txBox="1"/>
            <p:nvPr/>
          </p:nvSpPr>
          <p:spPr>
            <a:xfrm>
              <a:off x="152400" y="2876490"/>
              <a:ext cx="457200" cy="400110"/>
            </a:xfrm>
            <a:prstGeom prst="rect">
              <a:avLst/>
            </a:prstGeom>
            <a:noFill/>
          </p:spPr>
          <p:txBody>
            <a:bodyPr wrap="square" rtlCol="0">
              <a:spAutoFit/>
            </a:bodyPr>
            <a:lstStyle/>
            <a:p>
              <a:r>
                <a:rPr lang="en-US" sz="2000" b="1" dirty="0" smtClean="0"/>
                <a:t>4</a:t>
              </a:r>
              <a:endParaRPr lang="en-US" b="1" dirty="0"/>
            </a:p>
          </p:txBody>
        </p:sp>
        <p:sp>
          <p:nvSpPr>
            <p:cNvPr id="141" name="TextBox 140"/>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42" name="Straight Connector 141"/>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3" name="Straight Connector 142"/>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26" name="Group 143"/>
          <p:cNvGrpSpPr/>
          <p:nvPr/>
        </p:nvGrpSpPr>
        <p:grpSpPr>
          <a:xfrm>
            <a:off x="5105400" y="2130624"/>
            <a:ext cx="457200" cy="2133600"/>
            <a:chOff x="152400" y="1752600"/>
            <a:chExt cx="457200" cy="2133600"/>
          </a:xfrm>
        </p:grpSpPr>
        <p:sp>
          <p:nvSpPr>
            <p:cNvPr id="145" name="Rectangle 144"/>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6" name="TextBox 145"/>
            <p:cNvSpPr txBox="1"/>
            <p:nvPr/>
          </p:nvSpPr>
          <p:spPr>
            <a:xfrm>
              <a:off x="152400" y="1828800"/>
              <a:ext cx="457200" cy="400110"/>
            </a:xfrm>
            <a:prstGeom prst="rect">
              <a:avLst/>
            </a:prstGeom>
            <a:noFill/>
          </p:spPr>
          <p:txBody>
            <a:bodyPr wrap="square" rtlCol="0">
              <a:spAutoFit/>
            </a:bodyPr>
            <a:lstStyle/>
            <a:p>
              <a:r>
                <a:rPr lang="en-US" sz="2000" b="1" dirty="0" smtClean="0"/>
                <a:t>3</a:t>
              </a:r>
              <a:endParaRPr lang="en-US" b="1" dirty="0"/>
            </a:p>
          </p:txBody>
        </p:sp>
        <p:cxnSp>
          <p:nvCxnSpPr>
            <p:cNvPr id="147" name="Straight Connector 146"/>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48" name="TextBox 147"/>
            <p:cNvSpPr txBox="1"/>
            <p:nvPr/>
          </p:nvSpPr>
          <p:spPr>
            <a:xfrm>
              <a:off x="152400" y="2419290"/>
              <a:ext cx="457200" cy="400110"/>
            </a:xfrm>
            <a:prstGeom prst="rect">
              <a:avLst/>
            </a:prstGeom>
            <a:noFill/>
          </p:spPr>
          <p:txBody>
            <a:bodyPr wrap="square" rtlCol="0">
              <a:spAutoFit/>
            </a:bodyPr>
            <a:lstStyle/>
            <a:p>
              <a:r>
                <a:rPr lang="en-US" sz="2000" b="1" dirty="0" smtClean="0"/>
                <a:t>2</a:t>
              </a:r>
              <a:endParaRPr lang="en-US" b="1" dirty="0"/>
            </a:p>
          </p:txBody>
        </p:sp>
        <p:sp>
          <p:nvSpPr>
            <p:cNvPr id="149" name="TextBox 148"/>
            <p:cNvSpPr txBox="1"/>
            <p:nvPr/>
          </p:nvSpPr>
          <p:spPr>
            <a:xfrm>
              <a:off x="152400" y="2876490"/>
              <a:ext cx="457200" cy="400110"/>
            </a:xfrm>
            <a:prstGeom prst="rect">
              <a:avLst/>
            </a:prstGeom>
            <a:noFill/>
          </p:spPr>
          <p:txBody>
            <a:bodyPr wrap="square" rtlCol="0">
              <a:spAutoFit/>
            </a:bodyPr>
            <a:lstStyle/>
            <a:p>
              <a:r>
                <a:rPr lang="en-US" sz="2000" b="1" dirty="0" smtClean="0"/>
                <a:t>0</a:t>
              </a:r>
              <a:endParaRPr lang="en-US" b="1" dirty="0"/>
            </a:p>
          </p:txBody>
        </p:sp>
        <p:sp>
          <p:nvSpPr>
            <p:cNvPr id="150" name="TextBox 149"/>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51" name="Straight Connector 150"/>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2" name="Straight Connector 151"/>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36" name="Group 161"/>
          <p:cNvGrpSpPr/>
          <p:nvPr/>
        </p:nvGrpSpPr>
        <p:grpSpPr>
          <a:xfrm>
            <a:off x="6019800" y="2130624"/>
            <a:ext cx="457200" cy="2133600"/>
            <a:chOff x="152400" y="1752600"/>
            <a:chExt cx="457200" cy="2133600"/>
          </a:xfrm>
        </p:grpSpPr>
        <p:sp>
          <p:nvSpPr>
            <p:cNvPr id="163" name="Rectangle 162"/>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TextBox 163"/>
            <p:cNvSpPr txBox="1"/>
            <p:nvPr/>
          </p:nvSpPr>
          <p:spPr>
            <a:xfrm>
              <a:off x="152400" y="1828800"/>
              <a:ext cx="457200" cy="400110"/>
            </a:xfrm>
            <a:prstGeom prst="rect">
              <a:avLst/>
            </a:prstGeom>
            <a:noFill/>
          </p:spPr>
          <p:txBody>
            <a:bodyPr wrap="square" rtlCol="0">
              <a:spAutoFit/>
            </a:bodyPr>
            <a:lstStyle/>
            <a:p>
              <a:r>
                <a:rPr lang="en-US" sz="2000" b="1" dirty="0" smtClean="0"/>
                <a:t>3</a:t>
              </a:r>
              <a:endParaRPr lang="en-US" b="1" dirty="0"/>
            </a:p>
          </p:txBody>
        </p:sp>
        <p:cxnSp>
          <p:nvCxnSpPr>
            <p:cNvPr id="165" name="Straight Connector 164"/>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66" name="TextBox 165"/>
            <p:cNvSpPr txBox="1"/>
            <p:nvPr/>
          </p:nvSpPr>
          <p:spPr>
            <a:xfrm>
              <a:off x="152400" y="2419290"/>
              <a:ext cx="457200" cy="369332"/>
            </a:xfrm>
            <a:prstGeom prst="rect">
              <a:avLst/>
            </a:prstGeom>
            <a:noFill/>
          </p:spPr>
          <p:txBody>
            <a:bodyPr wrap="square" rtlCol="0">
              <a:spAutoFit/>
            </a:bodyPr>
            <a:lstStyle/>
            <a:p>
              <a:r>
                <a:rPr lang="en-US" b="1" dirty="0" smtClean="0"/>
                <a:t>1</a:t>
              </a:r>
              <a:endParaRPr lang="en-US" b="1" dirty="0"/>
            </a:p>
          </p:txBody>
        </p:sp>
        <p:sp>
          <p:nvSpPr>
            <p:cNvPr id="167" name="TextBox 166"/>
            <p:cNvSpPr txBox="1"/>
            <p:nvPr/>
          </p:nvSpPr>
          <p:spPr>
            <a:xfrm>
              <a:off x="152400" y="2876490"/>
              <a:ext cx="457200" cy="400110"/>
            </a:xfrm>
            <a:prstGeom prst="rect">
              <a:avLst/>
            </a:prstGeom>
            <a:noFill/>
          </p:spPr>
          <p:txBody>
            <a:bodyPr wrap="square" rtlCol="0">
              <a:spAutoFit/>
            </a:bodyPr>
            <a:lstStyle/>
            <a:p>
              <a:r>
                <a:rPr lang="en-US" sz="2000" b="1" dirty="0" smtClean="0"/>
                <a:t>0</a:t>
              </a:r>
              <a:endParaRPr lang="en-US" b="1" dirty="0"/>
            </a:p>
          </p:txBody>
        </p:sp>
        <p:sp>
          <p:nvSpPr>
            <p:cNvPr id="168" name="TextBox 167"/>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69" name="Straight Connector 168"/>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0" name="Straight Connector 169"/>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45" name="Group 170"/>
          <p:cNvGrpSpPr/>
          <p:nvPr/>
        </p:nvGrpSpPr>
        <p:grpSpPr>
          <a:xfrm>
            <a:off x="6477000" y="2130624"/>
            <a:ext cx="457200" cy="2133600"/>
            <a:chOff x="152400" y="1752600"/>
            <a:chExt cx="457200" cy="2133600"/>
          </a:xfrm>
        </p:grpSpPr>
        <p:sp>
          <p:nvSpPr>
            <p:cNvPr id="172" name="Rectangle 171"/>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3" name="TextBox 172"/>
            <p:cNvSpPr txBox="1"/>
            <p:nvPr/>
          </p:nvSpPr>
          <p:spPr>
            <a:xfrm>
              <a:off x="152400" y="1828800"/>
              <a:ext cx="457200" cy="400110"/>
            </a:xfrm>
            <a:prstGeom prst="rect">
              <a:avLst/>
            </a:prstGeom>
            <a:noFill/>
          </p:spPr>
          <p:txBody>
            <a:bodyPr wrap="square" rtlCol="0">
              <a:spAutoFit/>
            </a:bodyPr>
            <a:lstStyle/>
            <a:p>
              <a:r>
                <a:rPr lang="en-US" sz="2000" b="1" dirty="0" smtClean="0"/>
                <a:t>2</a:t>
              </a:r>
              <a:endParaRPr lang="en-US" b="1" dirty="0"/>
            </a:p>
          </p:txBody>
        </p:sp>
        <p:cxnSp>
          <p:nvCxnSpPr>
            <p:cNvPr id="174" name="Straight Connector 173"/>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75" name="TextBox 174"/>
            <p:cNvSpPr txBox="1"/>
            <p:nvPr/>
          </p:nvSpPr>
          <p:spPr>
            <a:xfrm>
              <a:off x="152400" y="2419290"/>
              <a:ext cx="457200" cy="400110"/>
            </a:xfrm>
            <a:prstGeom prst="rect">
              <a:avLst/>
            </a:prstGeom>
            <a:noFill/>
          </p:spPr>
          <p:txBody>
            <a:bodyPr wrap="square" rtlCol="0">
              <a:spAutoFit/>
            </a:bodyPr>
            <a:lstStyle/>
            <a:p>
              <a:r>
                <a:rPr lang="en-US" sz="2000" b="1" dirty="0" smtClean="0"/>
                <a:t>1</a:t>
              </a:r>
              <a:endParaRPr lang="en-US" b="1" dirty="0"/>
            </a:p>
          </p:txBody>
        </p:sp>
        <p:sp>
          <p:nvSpPr>
            <p:cNvPr id="176" name="TextBox 175"/>
            <p:cNvSpPr txBox="1"/>
            <p:nvPr/>
          </p:nvSpPr>
          <p:spPr>
            <a:xfrm>
              <a:off x="152400" y="2876490"/>
              <a:ext cx="457200" cy="400110"/>
            </a:xfrm>
            <a:prstGeom prst="rect">
              <a:avLst/>
            </a:prstGeom>
            <a:noFill/>
          </p:spPr>
          <p:txBody>
            <a:bodyPr wrap="square" rtlCol="0">
              <a:spAutoFit/>
            </a:bodyPr>
            <a:lstStyle/>
            <a:p>
              <a:r>
                <a:rPr lang="en-US" sz="2000" b="1" dirty="0" smtClean="0"/>
                <a:t>0</a:t>
              </a:r>
              <a:endParaRPr lang="en-US" b="1" dirty="0"/>
            </a:p>
          </p:txBody>
        </p:sp>
        <p:sp>
          <p:nvSpPr>
            <p:cNvPr id="177" name="TextBox 176"/>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78" name="Straight Connector 177"/>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62" name="Straight Connector 161"/>
          <p:cNvCxnSpPr/>
          <p:nvPr/>
        </p:nvCxnSpPr>
        <p:spPr>
          <a:xfrm flipV="1">
            <a:off x="1524000" y="3349824"/>
            <a:ext cx="304800" cy="228600"/>
          </a:xfrm>
          <a:prstGeom prst="line">
            <a:avLst/>
          </a:prstGeom>
        </p:spPr>
        <p:style>
          <a:lnRef idx="2">
            <a:schemeClr val="accent2"/>
          </a:lnRef>
          <a:fillRef idx="0">
            <a:schemeClr val="accent2"/>
          </a:fillRef>
          <a:effectRef idx="1">
            <a:schemeClr val="accent2"/>
          </a:effectRef>
          <a:fontRef idx="minor">
            <a:schemeClr val="tx1"/>
          </a:fontRef>
        </p:style>
      </p:cxnSp>
      <p:sp>
        <p:nvSpPr>
          <p:cNvPr id="180" name="TextBox 179"/>
          <p:cNvSpPr txBox="1"/>
          <p:nvPr/>
        </p:nvSpPr>
        <p:spPr>
          <a:xfrm>
            <a:off x="3048000" y="4648200"/>
            <a:ext cx="609600" cy="461665"/>
          </a:xfrm>
          <a:prstGeom prst="rect">
            <a:avLst/>
          </a:prstGeom>
          <a:noFill/>
        </p:spPr>
        <p:txBody>
          <a:bodyPr wrap="square" rtlCol="0">
            <a:spAutoFit/>
          </a:bodyPr>
          <a:lstStyle/>
          <a:p>
            <a:r>
              <a:rPr lang="en-US" sz="2400" b="1" dirty="0" smtClean="0">
                <a:solidFill>
                  <a:srgbClr val="FF0000"/>
                </a:solidFill>
              </a:rPr>
              <a:t>7,</a:t>
            </a:r>
            <a:endParaRPr lang="en-US" sz="2400" b="1" dirty="0">
              <a:solidFill>
                <a:srgbClr val="FF0000"/>
              </a:solidFill>
            </a:endParaRPr>
          </a:p>
        </p:txBody>
      </p:sp>
      <p:sp>
        <p:nvSpPr>
          <p:cNvPr id="181" name="TextBox 180"/>
          <p:cNvSpPr txBox="1"/>
          <p:nvPr/>
        </p:nvSpPr>
        <p:spPr>
          <a:xfrm>
            <a:off x="3352800" y="4648200"/>
            <a:ext cx="609600" cy="461665"/>
          </a:xfrm>
          <a:prstGeom prst="rect">
            <a:avLst/>
          </a:prstGeom>
          <a:noFill/>
        </p:spPr>
        <p:txBody>
          <a:bodyPr wrap="square" rtlCol="0">
            <a:spAutoFit/>
          </a:bodyPr>
          <a:lstStyle/>
          <a:p>
            <a:r>
              <a:rPr lang="en-US" sz="2400" b="1" dirty="0" smtClean="0">
                <a:solidFill>
                  <a:srgbClr val="FF0000"/>
                </a:solidFill>
              </a:rPr>
              <a:t>0,</a:t>
            </a:r>
            <a:endParaRPr lang="en-US" sz="2400" b="1" dirty="0">
              <a:solidFill>
                <a:srgbClr val="FF0000"/>
              </a:solidFill>
            </a:endParaRPr>
          </a:p>
        </p:txBody>
      </p:sp>
      <p:sp>
        <p:nvSpPr>
          <p:cNvPr id="182" name="TextBox 181"/>
          <p:cNvSpPr txBox="1"/>
          <p:nvPr/>
        </p:nvSpPr>
        <p:spPr>
          <a:xfrm>
            <a:off x="3581400" y="4648200"/>
            <a:ext cx="609600" cy="461665"/>
          </a:xfrm>
          <a:prstGeom prst="rect">
            <a:avLst/>
          </a:prstGeom>
          <a:noFill/>
        </p:spPr>
        <p:txBody>
          <a:bodyPr wrap="square" rtlCol="0">
            <a:spAutoFit/>
          </a:bodyPr>
          <a:lstStyle/>
          <a:p>
            <a:r>
              <a:rPr lang="en-US" sz="2400" b="1" dirty="0" smtClean="0">
                <a:solidFill>
                  <a:srgbClr val="FF0000"/>
                </a:solidFill>
              </a:rPr>
              <a:t>1,</a:t>
            </a:r>
            <a:endParaRPr lang="en-US" sz="2400" b="1" dirty="0">
              <a:solidFill>
                <a:srgbClr val="FF0000"/>
              </a:solidFill>
            </a:endParaRPr>
          </a:p>
        </p:txBody>
      </p:sp>
      <p:sp>
        <p:nvSpPr>
          <p:cNvPr id="183" name="TextBox 182"/>
          <p:cNvSpPr txBox="1"/>
          <p:nvPr/>
        </p:nvSpPr>
        <p:spPr>
          <a:xfrm>
            <a:off x="3886200" y="4648200"/>
            <a:ext cx="609600" cy="461665"/>
          </a:xfrm>
          <a:prstGeom prst="rect">
            <a:avLst/>
          </a:prstGeom>
          <a:noFill/>
        </p:spPr>
        <p:txBody>
          <a:bodyPr wrap="square" rtlCol="0">
            <a:spAutoFit/>
          </a:bodyPr>
          <a:lstStyle/>
          <a:p>
            <a:r>
              <a:rPr lang="en-US" sz="2400" b="1" dirty="0" smtClean="0">
                <a:solidFill>
                  <a:srgbClr val="FF0000"/>
                </a:solidFill>
              </a:rPr>
              <a:t>2,</a:t>
            </a:r>
            <a:endParaRPr lang="en-US" sz="2400" b="1" dirty="0">
              <a:solidFill>
                <a:srgbClr val="FF0000"/>
              </a:solidFill>
            </a:endParaRPr>
          </a:p>
        </p:txBody>
      </p:sp>
      <p:sp>
        <p:nvSpPr>
          <p:cNvPr id="184" name="TextBox 183"/>
          <p:cNvSpPr txBox="1"/>
          <p:nvPr/>
        </p:nvSpPr>
        <p:spPr>
          <a:xfrm>
            <a:off x="4114800" y="4648200"/>
            <a:ext cx="609600" cy="461665"/>
          </a:xfrm>
          <a:prstGeom prst="rect">
            <a:avLst/>
          </a:prstGeom>
          <a:noFill/>
        </p:spPr>
        <p:txBody>
          <a:bodyPr wrap="square" rtlCol="0">
            <a:spAutoFit/>
          </a:bodyPr>
          <a:lstStyle/>
          <a:p>
            <a:r>
              <a:rPr lang="en-US" sz="2400" b="1" dirty="0" smtClean="0">
                <a:solidFill>
                  <a:srgbClr val="FF0000"/>
                </a:solidFill>
              </a:rPr>
              <a:t>0,</a:t>
            </a:r>
            <a:endParaRPr lang="en-US" sz="2400" b="1" dirty="0">
              <a:solidFill>
                <a:srgbClr val="FF0000"/>
              </a:solidFill>
            </a:endParaRPr>
          </a:p>
        </p:txBody>
      </p:sp>
      <p:sp>
        <p:nvSpPr>
          <p:cNvPr id="185" name="TextBox 184"/>
          <p:cNvSpPr txBox="1"/>
          <p:nvPr/>
        </p:nvSpPr>
        <p:spPr>
          <a:xfrm>
            <a:off x="4343400" y="4648200"/>
            <a:ext cx="609600" cy="461665"/>
          </a:xfrm>
          <a:prstGeom prst="rect">
            <a:avLst/>
          </a:prstGeom>
          <a:noFill/>
        </p:spPr>
        <p:txBody>
          <a:bodyPr wrap="square" rtlCol="0">
            <a:spAutoFit/>
          </a:bodyPr>
          <a:lstStyle/>
          <a:p>
            <a:r>
              <a:rPr lang="en-US" sz="2400" b="1" dirty="0" smtClean="0">
                <a:solidFill>
                  <a:srgbClr val="FF0000"/>
                </a:solidFill>
              </a:rPr>
              <a:t>3</a:t>
            </a:r>
            <a:r>
              <a:rPr lang="en-US" sz="2400" b="1" dirty="0" smtClean="0">
                <a:solidFill>
                  <a:srgbClr val="FF0000"/>
                </a:solidFill>
              </a:rPr>
              <a:t>,</a:t>
            </a:r>
            <a:endParaRPr lang="en-US" sz="2400" b="1" dirty="0">
              <a:solidFill>
                <a:srgbClr val="FF0000"/>
              </a:solidFill>
            </a:endParaRPr>
          </a:p>
        </p:txBody>
      </p:sp>
      <p:sp>
        <p:nvSpPr>
          <p:cNvPr id="186" name="TextBox 185"/>
          <p:cNvSpPr txBox="1"/>
          <p:nvPr/>
        </p:nvSpPr>
        <p:spPr>
          <a:xfrm>
            <a:off x="4572000" y="4648200"/>
            <a:ext cx="609600" cy="461665"/>
          </a:xfrm>
          <a:prstGeom prst="rect">
            <a:avLst/>
          </a:prstGeom>
          <a:noFill/>
        </p:spPr>
        <p:txBody>
          <a:bodyPr wrap="square" rtlCol="0">
            <a:spAutoFit/>
          </a:bodyPr>
          <a:lstStyle/>
          <a:p>
            <a:r>
              <a:rPr lang="en-US" sz="2400" b="1" dirty="0" smtClean="0">
                <a:solidFill>
                  <a:srgbClr val="FF0000"/>
                </a:solidFill>
              </a:rPr>
              <a:t>0,</a:t>
            </a:r>
            <a:endParaRPr lang="en-US" sz="2400" b="1" dirty="0">
              <a:solidFill>
                <a:srgbClr val="FF0000"/>
              </a:solidFill>
            </a:endParaRPr>
          </a:p>
        </p:txBody>
      </p:sp>
      <p:sp>
        <p:nvSpPr>
          <p:cNvPr id="187" name="TextBox 186"/>
          <p:cNvSpPr txBox="1"/>
          <p:nvPr/>
        </p:nvSpPr>
        <p:spPr>
          <a:xfrm>
            <a:off x="4876800" y="4648200"/>
            <a:ext cx="533400" cy="461665"/>
          </a:xfrm>
          <a:prstGeom prst="rect">
            <a:avLst/>
          </a:prstGeom>
          <a:noFill/>
        </p:spPr>
        <p:txBody>
          <a:bodyPr wrap="square" rtlCol="0">
            <a:spAutoFit/>
          </a:bodyPr>
          <a:lstStyle/>
          <a:p>
            <a:r>
              <a:rPr lang="en-US" sz="2400" b="1" dirty="0" smtClean="0">
                <a:solidFill>
                  <a:srgbClr val="FF0000"/>
                </a:solidFill>
              </a:rPr>
              <a:t>4,</a:t>
            </a:r>
            <a:endParaRPr lang="en-US" sz="2400" b="1" dirty="0">
              <a:solidFill>
                <a:srgbClr val="FF0000"/>
              </a:solidFill>
            </a:endParaRPr>
          </a:p>
        </p:txBody>
      </p:sp>
      <p:sp>
        <p:nvSpPr>
          <p:cNvPr id="188" name="TextBox 187"/>
          <p:cNvSpPr txBox="1"/>
          <p:nvPr/>
        </p:nvSpPr>
        <p:spPr>
          <a:xfrm>
            <a:off x="5105400" y="4648200"/>
            <a:ext cx="609600" cy="461665"/>
          </a:xfrm>
          <a:prstGeom prst="rect">
            <a:avLst/>
          </a:prstGeom>
          <a:noFill/>
        </p:spPr>
        <p:txBody>
          <a:bodyPr wrap="square" rtlCol="0">
            <a:spAutoFit/>
          </a:bodyPr>
          <a:lstStyle/>
          <a:p>
            <a:r>
              <a:rPr lang="en-US" sz="2400" b="1" dirty="0" smtClean="0">
                <a:solidFill>
                  <a:srgbClr val="FF0000"/>
                </a:solidFill>
              </a:rPr>
              <a:t>2</a:t>
            </a:r>
            <a:r>
              <a:rPr lang="en-US" sz="2400" b="1" dirty="0" smtClean="0">
                <a:solidFill>
                  <a:srgbClr val="FF0000"/>
                </a:solidFill>
              </a:rPr>
              <a:t>,</a:t>
            </a:r>
            <a:endParaRPr lang="en-US" sz="2400" b="1" dirty="0">
              <a:solidFill>
                <a:srgbClr val="FF0000"/>
              </a:solidFill>
            </a:endParaRPr>
          </a:p>
        </p:txBody>
      </p:sp>
      <p:sp>
        <p:nvSpPr>
          <p:cNvPr id="189" name="TextBox 188"/>
          <p:cNvSpPr txBox="1"/>
          <p:nvPr/>
        </p:nvSpPr>
        <p:spPr>
          <a:xfrm>
            <a:off x="5334000" y="4648200"/>
            <a:ext cx="609600" cy="461665"/>
          </a:xfrm>
          <a:prstGeom prst="rect">
            <a:avLst/>
          </a:prstGeom>
          <a:noFill/>
        </p:spPr>
        <p:txBody>
          <a:bodyPr wrap="square" rtlCol="0">
            <a:spAutoFit/>
          </a:bodyPr>
          <a:lstStyle/>
          <a:p>
            <a:r>
              <a:rPr lang="en-US" sz="2400" b="1" dirty="0" smtClean="0">
                <a:solidFill>
                  <a:srgbClr val="FF0000"/>
                </a:solidFill>
              </a:rPr>
              <a:t>3</a:t>
            </a:r>
            <a:r>
              <a:rPr lang="en-US" sz="2400" b="1" dirty="0" smtClean="0">
                <a:solidFill>
                  <a:srgbClr val="FF0000"/>
                </a:solidFill>
              </a:rPr>
              <a:t>,</a:t>
            </a:r>
            <a:endParaRPr lang="en-US" sz="2400" b="1" dirty="0">
              <a:solidFill>
                <a:srgbClr val="FF0000"/>
              </a:solidFill>
            </a:endParaRPr>
          </a:p>
        </p:txBody>
      </p:sp>
      <p:sp>
        <p:nvSpPr>
          <p:cNvPr id="190" name="TextBox 189"/>
          <p:cNvSpPr txBox="1"/>
          <p:nvPr/>
        </p:nvSpPr>
        <p:spPr>
          <a:xfrm>
            <a:off x="5562600" y="4648200"/>
            <a:ext cx="609600" cy="461665"/>
          </a:xfrm>
          <a:prstGeom prst="rect">
            <a:avLst/>
          </a:prstGeom>
          <a:noFill/>
        </p:spPr>
        <p:txBody>
          <a:bodyPr wrap="square" rtlCol="0">
            <a:spAutoFit/>
          </a:bodyPr>
          <a:lstStyle/>
          <a:p>
            <a:r>
              <a:rPr lang="en-US" sz="2400" b="1" dirty="0" smtClean="0">
                <a:solidFill>
                  <a:srgbClr val="FF0000"/>
                </a:solidFill>
              </a:rPr>
              <a:t>0</a:t>
            </a:r>
            <a:r>
              <a:rPr lang="en-US" sz="2400" b="1" dirty="0" smtClean="0">
                <a:solidFill>
                  <a:srgbClr val="FF0000"/>
                </a:solidFill>
              </a:rPr>
              <a:t>,</a:t>
            </a:r>
            <a:endParaRPr lang="en-US" sz="2400" b="1" dirty="0">
              <a:solidFill>
                <a:srgbClr val="FF0000"/>
              </a:solidFill>
            </a:endParaRPr>
          </a:p>
        </p:txBody>
      </p:sp>
      <p:sp>
        <p:nvSpPr>
          <p:cNvPr id="191" name="TextBox 190"/>
          <p:cNvSpPr txBox="1"/>
          <p:nvPr/>
        </p:nvSpPr>
        <p:spPr>
          <a:xfrm>
            <a:off x="5791200" y="4648200"/>
            <a:ext cx="457200" cy="461665"/>
          </a:xfrm>
          <a:prstGeom prst="rect">
            <a:avLst/>
          </a:prstGeom>
          <a:noFill/>
        </p:spPr>
        <p:txBody>
          <a:bodyPr wrap="square" rtlCol="0">
            <a:spAutoFit/>
          </a:bodyPr>
          <a:lstStyle/>
          <a:p>
            <a:r>
              <a:rPr lang="en-US" sz="2400" b="1" dirty="0" smtClean="0">
                <a:solidFill>
                  <a:srgbClr val="FF0000"/>
                </a:solidFill>
              </a:rPr>
              <a:t>3</a:t>
            </a:r>
            <a:r>
              <a:rPr lang="en-US" sz="2400" b="1" dirty="0" smtClean="0">
                <a:solidFill>
                  <a:srgbClr val="FF0000"/>
                </a:solidFill>
              </a:rPr>
              <a:t>,</a:t>
            </a:r>
            <a:endParaRPr lang="en-US" sz="2400" b="1" dirty="0">
              <a:solidFill>
                <a:srgbClr val="FF0000"/>
              </a:solidFill>
            </a:endParaRPr>
          </a:p>
        </p:txBody>
      </p:sp>
      <p:sp>
        <p:nvSpPr>
          <p:cNvPr id="192" name="TextBox 191"/>
          <p:cNvSpPr txBox="1"/>
          <p:nvPr/>
        </p:nvSpPr>
        <p:spPr>
          <a:xfrm>
            <a:off x="6019800" y="4648200"/>
            <a:ext cx="609600" cy="461665"/>
          </a:xfrm>
          <a:prstGeom prst="rect">
            <a:avLst/>
          </a:prstGeom>
          <a:noFill/>
        </p:spPr>
        <p:txBody>
          <a:bodyPr wrap="square" rtlCol="0">
            <a:spAutoFit/>
          </a:bodyPr>
          <a:lstStyle/>
          <a:p>
            <a:r>
              <a:rPr lang="en-US" sz="2400" b="1" dirty="0" smtClean="0">
                <a:solidFill>
                  <a:srgbClr val="FF0000"/>
                </a:solidFill>
              </a:rPr>
              <a:t>1,</a:t>
            </a:r>
            <a:endParaRPr lang="en-US" sz="2400" b="1" dirty="0">
              <a:solidFill>
                <a:srgbClr val="FF0000"/>
              </a:solidFill>
            </a:endParaRPr>
          </a:p>
        </p:txBody>
      </p:sp>
      <p:sp>
        <p:nvSpPr>
          <p:cNvPr id="193" name="TextBox 192"/>
          <p:cNvSpPr txBox="1"/>
          <p:nvPr/>
        </p:nvSpPr>
        <p:spPr>
          <a:xfrm>
            <a:off x="6248400" y="4648200"/>
            <a:ext cx="609600" cy="461665"/>
          </a:xfrm>
          <a:prstGeom prst="rect">
            <a:avLst/>
          </a:prstGeom>
          <a:noFill/>
        </p:spPr>
        <p:txBody>
          <a:bodyPr wrap="square" rtlCol="0">
            <a:spAutoFit/>
          </a:bodyPr>
          <a:lstStyle/>
          <a:p>
            <a:r>
              <a:rPr lang="en-US" sz="2400" b="1" dirty="0" smtClean="0">
                <a:solidFill>
                  <a:srgbClr val="FF0000"/>
                </a:solidFill>
              </a:rPr>
              <a:t>2</a:t>
            </a:r>
            <a:r>
              <a:rPr lang="en-US" sz="2400" b="1" dirty="0" smtClean="0">
                <a:solidFill>
                  <a:srgbClr val="FF0000"/>
                </a:solidFill>
              </a:rPr>
              <a:t>,</a:t>
            </a:r>
            <a:endParaRPr lang="en-US" sz="2400" b="1" dirty="0">
              <a:solidFill>
                <a:srgbClr val="FF0000"/>
              </a:solidFill>
            </a:endParaRPr>
          </a:p>
        </p:txBody>
      </p:sp>
      <p:sp>
        <p:nvSpPr>
          <p:cNvPr id="194" name="TextBox 193"/>
          <p:cNvSpPr txBox="1"/>
          <p:nvPr/>
        </p:nvSpPr>
        <p:spPr>
          <a:xfrm>
            <a:off x="6477000" y="4648200"/>
            <a:ext cx="609600" cy="461665"/>
          </a:xfrm>
          <a:prstGeom prst="rect">
            <a:avLst/>
          </a:prstGeom>
          <a:noFill/>
        </p:spPr>
        <p:txBody>
          <a:bodyPr wrap="square" rtlCol="0">
            <a:spAutoFit/>
          </a:bodyPr>
          <a:lstStyle/>
          <a:p>
            <a:r>
              <a:rPr lang="en-US" sz="2400" b="1" dirty="0" smtClean="0">
                <a:solidFill>
                  <a:srgbClr val="FF0000"/>
                </a:solidFill>
              </a:rPr>
              <a:t>0</a:t>
            </a:r>
            <a:endParaRPr lang="en-US" sz="2400" b="1" dirty="0">
              <a:solidFill>
                <a:srgbClr val="FF0000"/>
              </a:solidFill>
            </a:endParaRPr>
          </a:p>
        </p:txBody>
      </p:sp>
      <p:sp>
        <p:nvSpPr>
          <p:cNvPr id="195" name="Rectangle 194"/>
          <p:cNvSpPr/>
          <p:nvPr/>
        </p:nvSpPr>
        <p:spPr>
          <a:xfrm>
            <a:off x="0" y="924580"/>
            <a:ext cx="7467600" cy="523220"/>
          </a:xfrm>
          <a:prstGeom prst="rect">
            <a:avLst/>
          </a:prstGeom>
        </p:spPr>
        <p:txBody>
          <a:bodyPr wrap="square">
            <a:spAutoFit/>
          </a:bodyPr>
          <a:lstStyle/>
          <a:p>
            <a:r>
              <a:rPr lang="en-US" sz="2800" dirty="0" smtClean="0"/>
              <a:t>Reference String : </a:t>
            </a:r>
            <a:r>
              <a:rPr lang="en-US" sz="2800" dirty="0" smtClean="0"/>
              <a:t>7,0,1,2,0,3,0,4,2,3,0,3,1,2,0</a:t>
            </a:r>
            <a:endParaRPr lang="en-US" sz="2800" dirty="0"/>
          </a:p>
        </p:txBody>
      </p:sp>
      <p:sp>
        <p:nvSpPr>
          <p:cNvPr id="200" name="TextBox 199"/>
          <p:cNvSpPr txBox="1"/>
          <p:nvPr/>
        </p:nvSpPr>
        <p:spPr>
          <a:xfrm>
            <a:off x="2895600" y="2206824"/>
            <a:ext cx="304800" cy="381000"/>
          </a:xfrm>
          <a:prstGeom prst="rect">
            <a:avLst/>
          </a:prstGeom>
          <a:noFill/>
        </p:spPr>
        <p:txBody>
          <a:bodyPr wrap="square" rtlCol="0">
            <a:spAutoFit/>
          </a:bodyPr>
          <a:lstStyle/>
          <a:p>
            <a:endParaRPr lang="en-US" dirty="0"/>
          </a:p>
        </p:txBody>
      </p:sp>
      <p:cxnSp>
        <p:nvCxnSpPr>
          <p:cNvPr id="202" name="Straight Connector 201"/>
          <p:cNvCxnSpPr/>
          <p:nvPr/>
        </p:nvCxnSpPr>
        <p:spPr>
          <a:xfrm flipH="1">
            <a:off x="2895600" y="2206824"/>
            <a:ext cx="304800" cy="3048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8" name="Straight Connector 207"/>
          <p:cNvCxnSpPr/>
          <p:nvPr/>
        </p:nvCxnSpPr>
        <p:spPr>
          <a:xfrm flipH="1">
            <a:off x="3352800" y="3349824"/>
            <a:ext cx="228600" cy="228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0" name="Straight Connector 209"/>
          <p:cNvCxnSpPr/>
          <p:nvPr/>
        </p:nvCxnSpPr>
        <p:spPr>
          <a:xfrm flipV="1">
            <a:off x="3733800" y="2892625"/>
            <a:ext cx="304800" cy="228599"/>
          </a:xfrm>
          <a:prstGeom prst="line">
            <a:avLst/>
          </a:prstGeom>
        </p:spPr>
        <p:style>
          <a:lnRef idx="2">
            <a:schemeClr val="accent2"/>
          </a:lnRef>
          <a:fillRef idx="0">
            <a:schemeClr val="accent2"/>
          </a:fillRef>
          <a:effectRef idx="1">
            <a:schemeClr val="accent2"/>
          </a:effectRef>
          <a:fontRef idx="minor">
            <a:schemeClr val="tx1"/>
          </a:fontRef>
        </p:style>
      </p:cxnSp>
      <p:cxnSp>
        <p:nvCxnSpPr>
          <p:cNvPr id="213" name="Straight Connector 212"/>
          <p:cNvCxnSpPr>
            <a:stCxn id="128" idx="0"/>
          </p:cNvCxnSpPr>
          <p:nvPr/>
        </p:nvCxnSpPr>
        <p:spPr>
          <a:xfrm flipH="1">
            <a:off x="4267200" y="2206824"/>
            <a:ext cx="1524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5" name="Straight Connector 214"/>
          <p:cNvCxnSpPr/>
          <p:nvPr/>
        </p:nvCxnSpPr>
        <p:spPr>
          <a:xfrm flipH="1">
            <a:off x="4724400" y="3349824"/>
            <a:ext cx="228600" cy="228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8" name="Straight Connector 217"/>
          <p:cNvCxnSpPr>
            <a:stCxn id="94" idx="0"/>
          </p:cNvCxnSpPr>
          <p:nvPr/>
        </p:nvCxnSpPr>
        <p:spPr>
          <a:xfrm flipH="1">
            <a:off x="2514600" y="2797314"/>
            <a:ext cx="152400" cy="323910"/>
          </a:xfrm>
          <a:prstGeom prst="line">
            <a:avLst/>
          </a:prstGeom>
        </p:spPr>
        <p:style>
          <a:lnRef idx="2">
            <a:schemeClr val="accent2"/>
          </a:lnRef>
          <a:fillRef idx="0">
            <a:schemeClr val="accent2"/>
          </a:fillRef>
          <a:effectRef idx="1">
            <a:schemeClr val="accent2"/>
          </a:effectRef>
          <a:fontRef idx="minor">
            <a:schemeClr val="tx1"/>
          </a:fontRef>
        </p:style>
      </p:cxnSp>
      <p:grpSp>
        <p:nvGrpSpPr>
          <p:cNvPr id="221" name="Group 220"/>
          <p:cNvGrpSpPr/>
          <p:nvPr/>
        </p:nvGrpSpPr>
        <p:grpSpPr>
          <a:xfrm>
            <a:off x="5562600" y="2130624"/>
            <a:ext cx="457200" cy="2133600"/>
            <a:chOff x="5562600" y="1600200"/>
            <a:chExt cx="457200" cy="2133600"/>
          </a:xfrm>
        </p:grpSpPr>
        <p:grpSp>
          <p:nvGrpSpPr>
            <p:cNvPr id="27" name="Group 152"/>
            <p:cNvGrpSpPr/>
            <p:nvPr/>
          </p:nvGrpSpPr>
          <p:grpSpPr>
            <a:xfrm>
              <a:off x="5562600" y="1600200"/>
              <a:ext cx="457200" cy="2133600"/>
              <a:chOff x="152400" y="1752600"/>
              <a:chExt cx="457200" cy="2133600"/>
            </a:xfrm>
          </p:grpSpPr>
          <p:sp>
            <p:nvSpPr>
              <p:cNvPr id="154" name="Rectangle 153"/>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6" name="Straight Connector 155"/>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57" name="TextBox 156"/>
              <p:cNvSpPr txBox="1"/>
              <p:nvPr/>
            </p:nvSpPr>
            <p:spPr>
              <a:xfrm>
                <a:off x="152400" y="2419290"/>
                <a:ext cx="457200" cy="400110"/>
              </a:xfrm>
              <a:prstGeom prst="rect">
                <a:avLst/>
              </a:prstGeom>
              <a:noFill/>
            </p:spPr>
            <p:txBody>
              <a:bodyPr wrap="square" rtlCol="0">
                <a:spAutoFit/>
              </a:bodyPr>
              <a:lstStyle/>
              <a:p>
                <a:r>
                  <a:rPr lang="en-US" sz="2000" b="1" dirty="0" smtClean="0"/>
                  <a:t>2</a:t>
                </a:r>
                <a:endParaRPr lang="en-US" b="1" dirty="0"/>
              </a:p>
            </p:txBody>
          </p:sp>
          <p:sp>
            <p:nvSpPr>
              <p:cNvPr id="158" name="TextBox 157"/>
              <p:cNvSpPr txBox="1"/>
              <p:nvPr/>
            </p:nvSpPr>
            <p:spPr>
              <a:xfrm>
                <a:off x="152400" y="2876490"/>
                <a:ext cx="457200" cy="400110"/>
              </a:xfrm>
              <a:prstGeom prst="rect">
                <a:avLst/>
              </a:prstGeom>
              <a:noFill/>
            </p:spPr>
            <p:txBody>
              <a:bodyPr wrap="square" rtlCol="0">
                <a:spAutoFit/>
              </a:bodyPr>
              <a:lstStyle/>
              <a:p>
                <a:r>
                  <a:rPr lang="en-US" sz="2000" b="1" dirty="0" smtClean="0"/>
                  <a:t>0</a:t>
                </a:r>
                <a:endParaRPr lang="en-US" b="1" dirty="0"/>
              </a:p>
            </p:txBody>
          </p:sp>
          <p:sp>
            <p:nvSpPr>
              <p:cNvPr id="159" name="TextBox 158"/>
              <p:cNvSpPr txBox="1"/>
              <p:nvPr/>
            </p:nvSpPr>
            <p:spPr>
              <a:xfrm>
                <a:off x="152400" y="3333690"/>
                <a:ext cx="457200" cy="400110"/>
              </a:xfrm>
              <a:prstGeom prst="rect">
                <a:avLst/>
              </a:prstGeom>
              <a:noFill/>
            </p:spPr>
            <p:txBody>
              <a:bodyPr wrap="square" rtlCol="0">
                <a:spAutoFit/>
              </a:bodyPr>
              <a:lstStyle/>
              <a:p>
                <a:r>
                  <a:rPr lang="en-US" sz="2000" b="1" dirty="0" smtClean="0"/>
                  <a:t>H</a:t>
                </a:r>
                <a:endParaRPr lang="en-US" b="1" dirty="0"/>
              </a:p>
            </p:txBody>
          </p:sp>
          <p:cxnSp>
            <p:nvCxnSpPr>
              <p:cNvPr id="160" name="Straight Connector 159"/>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61" name="Straight Connector 160"/>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20" name="TextBox 219"/>
            <p:cNvSpPr txBox="1"/>
            <p:nvPr/>
          </p:nvSpPr>
          <p:spPr>
            <a:xfrm>
              <a:off x="5638800" y="1676400"/>
              <a:ext cx="304800" cy="400110"/>
            </a:xfrm>
            <a:prstGeom prst="rect">
              <a:avLst/>
            </a:prstGeom>
            <a:noFill/>
          </p:spPr>
          <p:txBody>
            <a:bodyPr wrap="square" rtlCol="0">
              <a:spAutoFit/>
            </a:bodyPr>
            <a:lstStyle/>
            <a:p>
              <a:r>
                <a:rPr lang="en-US" sz="2000" b="1" dirty="0" smtClean="0"/>
                <a:t>3</a:t>
              </a:r>
              <a:endParaRPr lang="en-US" sz="2000" b="1" dirty="0"/>
            </a:p>
          </p:txBody>
        </p:sp>
      </p:grpSp>
      <p:cxnSp>
        <p:nvCxnSpPr>
          <p:cNvPr id="223" name="Straight Connector 222"/>
          <p:cNvCxnSpPr>
            <a:stCxn id="157" idx="0"/>
          </p:cNvCxnSpPr>
          <p:nvPr/>
        </p:nvCxnSpPr>
        <p:spPr>
          <a:xfrm flipH="1">
            <a:off x="5638800" y="2797314"/>
            <a:ext cx="152400" cy="400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5" name="Straight Connector 224"/>
          <p:cNvCxnSpPr/>
          <p:nvPr/>
        </p:nvCxnSpPr>
        <p:spPr>
          <a:xfrm flipH="1">
            <a:off x="6096000" y="2283024"/>
            <a:ext cx="304800" cy="2286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27" name="Group 170"/>
          <p:cNvGrpSpPr/>
          <p:nvPr/>
        </p:nvGrpSpPr>
        <p:grpSpPr>
          <a:xfrm>
            <a:off x="6858000" y="2130624"/>
            <a:ext cx="457200" cy="2133600"/>
            <a:chOff x="152400" y="1752600"/>
            <a:chExt cx="457200" cy="2133600"/>
          </a:xfrm>
        </p:grpSpPr>
        <p:sp>
          <p:nvSpPr>
            <p:cNvPr id="228" name="Rectangle 227"/>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TextBox 228"/>
            <p:cNvSpPr txBox="1"/>
            <p:nvPr/>
          </p:nvSpPr>
          <p:spPr>
            <a:xfrm>
              <a:off x="152400" y="1828800"/>
              <a:ext cx="457200" cy="400110"/>
            </a:xfrm>
            <a:prstGeom prst="rect">
              <a:avLst/>
            </a:prstGeom>
            <a:noFill/>
          </p:spPr>
          <p:txBody>
            <a:bodyPr wrap="square" rtlCol="0">
              <a:spAutoFit/>
            </a:bodyPr>
            <a:lstStyle/>
            <a:p>
              <a:r>
                <a:rPr lang="en-US" sz="2000" b="1" dirty="0" smtClean="0"/>
                <a:t>2</a:t>
              </a:r>
              <a:endParaRPr lang="en-US" b="1" dirty="0"/>
            </a:p>
          </p:txBody>
        </p:sp>
        <p:cxnSp>
          <p:nvCxnSpPr>
            <p:cNvPr id="230" name="Straight Connector 229"/>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31" name="TextBox 230"/>
            <p:cNvSpPr txBox="1"/>
            <p:nvPr/>
          </p:nvSpPr>
          <p:spPr>
            <a:xfrm>
              <a:off x="152400" y="2419290"/>
              <a:ext cx="457200" cy="400110"/>
            </a:xfrm>
            <a:prstGeom prst="rect">
              <a:avLst/>
            </a:prstGeom>
            <a:noFill/>
          </p:spPr>
          <p:txBody>
            <a:bodyPr wrap="square" rtlCol="0">
              <a:spAutoFit/>
            </a:bodyPr>
            <a:lstStyle/>
            <a:p>
              <a:r>
                <a:rPr lang="en-US" sz="2000" b="1" dirty="0" smtClean="0"/>
                <a:t>1</a:t>
              </a:r>
              <a:endParaRPr lang="en-US" b="1" dirty="0"/>
            </a:p>
          </p:txBody>
        </p:sp>
        <p:sp>
          <p:nvSpPr>
            <p:cNvPr id="232" name="TextBox 231"/>
            <p:cNvSpPr txBox="1"/>
            <p:nvPr/>
          </p:nvSpPr>
          <p:spPr>
            <a:xfrm>
              <a:off x="152400" y="2876490"/>
              <a:ext cx="457200" cy="400110"/>
            </a:xfrm>
            <a:prstGeom prst="rect">
              <a:avLst/>
            </a:prstGeom>
            <a:noFill/>
          </p:spPr>
          <p:txBody>
            <a:bodyPr wrap="square" rtlCol="0">
              <a:spAutoFit/>
            </a:bodyPr>
            <a:lstStyle/>
            <a:p>
              <a:r>
                <a:rPr lang="en-US" sz="2000" b="1" dirty="0" smtClean="0"/>
                <a:t>0</a:t>
              </a:r>
              <a:endParaRPr lang="en-US" b="1" dirty="0"/>
            </a:p>
          </p:txBody>
        </p:sp>
        <p:sp>
          <p:nvSpPr>
            <p:cNvPr id="233" name="TextBox 232"/>
            <p:cNvSpPr txBox="1"/>
            <p:nvPr/>
          </p:nvSpPr>
          <p:spPr>
            <a:xfrm>
              <a:off x="152400" y="3333690"/>
              <a:ext cx="457200" cy="400110"/>
            </a:xfrm>
            <a:prstGeom prst="rect">
              <a:avLst/>
            </a:prstGeom>
            <a:noFill/>
          </p:spPr>
          <p:txBody>
            <a:bodyPr wrap="square" rtlCol="0">
              <a:spAutoFit/>
            </a:bodyPr>
            <a:lstStyle/>
            <a:p>
              <a:r>
                <a:rPr lang="en-US" sz="2000" b="1" dirty="0" smtClean="0"/>
                <a:t>H</a:t>
              </a:r>
              <a:endParaRPr lang="en-US" b="1" dirty="0"/>
            </a:p>
          </p:txBody>
        </p:sp>
        <p:cxnSp>
          <p:nvCxnSpPr>
            <p:cNvPr id="234" name="Straight Connector 23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6" name="Rectangle 235"/>
          <p:cNvSpPr/>
          <p:nvPr/>
        </p:nvSpPr>
        <p:spPr>
          <a:xfrm>
            <a:off x="228600" y="5257800"/>
            <a:ext cx="8915400" cy="461665"/>
          </a:xfrm>
          <a:prstGeom prst="rect">
            <a:avLst/>
          </a:prstGeom>
        </p:spPr>
        <p:txBody>
          <a:bodyPr wrap="square">
            <a:spAutoFit/>
          </a:bodyPr>
          <a:lstStyle/>
          <a:p>
            <a:r>
              <a:rPr lang="en-US" sz="2400" dirty="0" smtClean="0"/>
              <a:t>No. of Page Fault =12 , No. of Hits= 3   ,hit to fault ratio = 3:12 = 1: 4</a:t>
            </a:r>
            <a:endParaRPr lang="en-US" sz="2400" dirty="0"/>
          </a:p>
        </p:txBody>
      </p:sp>
      <p:sp>
        <p:nvSpPr>
          <p:cNvPr id="237" name="Rectangle 236"/>
          <p:cNvSpPr/>
          <p:nvPr/>
        </p:nvSpPr>
        <p:spPr>
          <a:xfrm>
            <a:off x="304800" y="5903893"/>
            <a:ext cx="7467600" cy="830997"/>
          </a:xfrm>
          <a:prstGeom prst="rect">
            <a:avLst/>
          </a:prstGeom>
        </p:spPr>
        <p:txBody>
          <a:bodyPr wrap="square">
            <a:spAutoFit/>
          </a:bodyPr>
          <a:lstStyle/>
          <a:p>
            <a:pPr>
              <a:buFont typeface="Arial" pitchFamily="34" charset="0"/>
              <a:buChar char="•"/>
            </a:pPr>
            <a:r>
              <a:rPr lang="en-US" sz="2400" dirty="0" smtClean="0"/>
              <a:t>Fault % = fault/Ref.*100 = 12/15*100 = 80%  </a:t>
            </a:r>
          </a:p>
          <a:p>
            <a:pPr>
              <a:buFont typeface="Arial" pitchFamily="34" charset="0"/>
              <a:buChar char="•"/>
            </a:pPr>
            <a:r>
              <a:rPr lang="en-US" sz="2400" dirty="0" smtClean="0"/>
              <a:t>Hit % = hits/ref.*100 = 3/15*100 = 20%</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1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1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9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2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9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9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2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9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2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p:bldP spid="183" grpId="0"/>
      <p:bldP spid="184" grpId="0"/>
      <p:bldP spid="185" grpId="0"/>
      <p:bldP spid="185" grpId="1"/>
      <p:bldP spid="186" grpId="0"/>
      <p:bldP spid="187" grpId="0"/>
      <p:bldP spid="188" grpId="0"/>
      <p:bldP spid="189" grpId="0"/>
      <p:bldP spid="190" grpId="0"/>
      <p:bldP spid="191" grpId="0"/>
      <p:bldP spid="192" grpId="0"/>
      <p:bldP spid="193" grpId="0"/>
      <p:bldP spid="194" grpId="0"/>
      <p:bldP spid="236" grpId="0"/>
      <p:bldP spid="23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Example 2</a:t>
            </a:r>
            <a:br>
              <a:rPr lang="en-US" b="1" dirty="0" smtClean="0"/>
            </a:br>
            <a:endParaRPr lang="en-US" dirty="0"/>
          </a:p>
        </p:txBody>
      </p:sp>
      <p:sp>
        <p:nvSpPr>
          <p:cNvPr id="3" name="Content Placeholder 2"/>
          <p:cNvSpPr>
            <a:spLocks noGrp="1"/>
          </p:cNvSpPr>
          <p:nvPr>
            <p:ph idx="1"/>
          </p:nvPr>
        </p:nvSpPr>
        <p:spPr>
          <a:xfrm>
            <a:off x="457200" y="762000"/>
            <a:ext cx="8229600" cy="5364163"/>
          </a:xfrm>
        </p:spPr>
        <p:txBody>
          <a:bodyPr>
            <a:normAutofit/>
          </a:bodyPr>
          <a:lstStyle/>
          <a:p>
            <a:r>
              <a:rPr lang="en-US" dirty="0" smtClean="0"/>
              <a:t>Page Not Found - - - &gt; Page Fault</a:t>
            </a:r>
          </a:p>
          <a:p>
            <a:r>
              <a:rPr lang="en-US" dirty="0" smtClean="0"/>
              <a:t>Page Found - - - &gt; Page Hit</a:t>
            </a:r>
          </a:p>
          <a:p>
            <a:pPr>
              <a:buNone/>
            </a:pPr>
            <a:r>
              <a:rPr lang="en-US" dirty="0" smtClean="0"/>
              <a:t/>
            </a:r>
            <a:br>
              <a:rPr lang="en-US" dirty="0" smtClean="0"/>
            </a:b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457200" y="2286000"/>
            <a:ext cx="82296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Example3 : </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p>
            <a:r>
              <a:rPr lang="en-US" sz="2000" b="1" dirty="0" err="1" smtClean="0"/>
              <a:t>Belady's</a:t>
            </a:r>
            <a:r>
              <a:rPr lang="en-US" sz="2000" b="1" dirty="0" smtClean="0"/>
              <a:t> Anomaly in FIFO page </a:t>
            </a:r>
            <a:r>
              <a:rPr lang="en-US" sz="2000" b="1" dirty="0" smtClean="0"/>
              <a:t>Replacement: </a:t>
            </a:r>
            <a:r>
              <a:rPr lang="en-US" sz="2000" dirty="0" err="1" smtClean="0"/>
              <a:t>Balady</a:t>
            </a:r>
            <a:r>
              <a:rPr lang="en-US" sz="2000" dirty="0" smtClean="0"/>
              <a:t> found that, In FIFO page replacement algorithm, the number of page faults will get increased with the increment in number of frames.</a:t>
            </a:r>
            <a:r>
              <a:rPr lang="en-US" sz="2000" b="1" dirty="0" smtClean="0"/>
              <a:t> </a:t>
            </a:r>
            <a:endParaRPr lang="en-US" sz="2000" b="1" dirty="0" smtClean="0"/>
          </a:p>
          <a:p>
            <a:endParaRPr lang="en-US" sz="2000" dirty="0"/>
          </a:p>
        </p:txBody>
      </p:sp>
      <p:pic>
        <p:nvPicPr>
          <p:cNvPr id="2052" name="Picture 4"/>
          <p:cNvPicPr>
            <a:picLocks noChangeAspect="1" noChangeArrowheads="1"/>
          </p:cNvPicPr>
          <p:nvPr/>
        </p:nvPicPr>
        <p:blipFill>
          <a:blip r:embed="rId2" cstate="print"/>
          <a:srcRect/>
          <a:stretch>
            <a:fillRect/>
          </a:stretch>
        </p:blipFill>
        <p:spPr bwMode="auto">
          <a:xfrm>
            <a:off x="304800" y="2438400"/>
            <a:ext cx="85344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smtClean="0"/>
              <a:t>Example4 : </a:t>
            </a:r>
            <a:endParaRPr lang="en-US" dirty="0"/>
          </a:p>
        </p:txBody>
      </p:sp>
      <p:sp>
        <p:nvSpPr>
          <p:cNvPr id="3" name="Content Placeholder 2"/>
          <p:cNvSpPr>
            <a:spLocks noGrp="1"/>
          </p:cNvSpPr>
          <p:nvPr>
            <p:ph idx="1"/>
          </p:nvPr>
        </p:nvSpPr>
        <p:spPr>
          <a:xfrm>
            <a:off x="457200" y="685800"/>
            <a:ext cx="8229600" cy="5440363"/>
          </a:xfrm>
        </p:spPr>
        <p:txBody>
          <a:bodyPr>
            <a:normAutofit/>
          </a:bodyPr>
          <a:lstStyle/>
          <a:p>
            <a:r>
              <a:rPr lang="en-US" sz="2000" b="1" dirty="0" err="1" smtClean="0"/>
              <a:t>Belady's</a:t>
            </a:r>
            <a:r>
              <a:rPr lang="en-US" sz="2000" b="1" dirty="0" smtClean="0"/>
              <a:t> Anomaly in FIFO page </a:t>
            </a:r>
            <a:r>
              <a:rPr lang="en-US" sz="2000" b="1" dirty="0" smtClean="0"/>
              <a:t>Replacement:</a:t>
            </a:r>
          </a:p>
          <a:p>
            <a:r>
              <a:rPr lang="en-US" sz="2000" b="1" dirty="0" smtClean="0"/>
              <a:t>Reference String:</a:t>
            </a:r>
          </a:p>
          <a:p>
            <a:r>
              <a:rPr lang="en-US" sz="2000" b="1" dirty="0" smtClean="0"/>
              <a:t>0 1 5 3 0 1 4 0 1 5 3 4</a:t>
            </a:r>
            <a:endParaRPr lang="en-US" sz="2000"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endParaRPr lang="en-US" sz="2000" dirty="0"/>
          </a:p>
        </p:txBody>
      </p:sp>
      <p:pic>
        <p:nvPicPr>
          <p:cNvPr id="8194" name="Picture 2"/>
          <p:cNvPicPr>
            <a:picLocks noChangeAspect="1" noChangeArrowheads="1"/>
          </p:cNvPicPr>
          <p:nvPr/>
        </p:nvPicPr>
        <p:blipFill>
          <a:blip r:embed="rId2" cstate="print"/>
          <a:srcRect/>
          <a:stretch>
            <a:fillRect/>
          </a:stretch>
        </p:blipFill>
        <p:spPr bwMode="auto">
          <a:xfrm>
            <a:off x="457200" y="381000"/>
            <a:ext cx="8229600" cy="2971800"/>
          </a:xfrm>
          <a:prstGeom prst="rect">
            <a:avLst/>
          </a:prstGeom>
          <a:noFill/>
          <a:ln w="9525">
            <a:noFill/>
            <a:miter lim="800000"/>
            <a:headEnd/>
            <a:tailEnd/>
          </a:ln>
        </p:spPr>
      </p:pic>
      <p:pic>
        <p:nvPicPr>
          <p:cNvPr id="9218" name="Picture 2"/>
          <p:cNvPicPr>
            <a:picLocks noChangeAspect="1" noChangeArrowheads="1"/>
          </p:cNvPicPr>
          <p:nvPr/>
        </p:nvPicPr>
        <p:blipFill>
          <a:blip r:embed="rId3" cstate="print"/>
          <a:srcRect/>
          <a:stretch>
            <a:fillRect/>
          </a:stretch>
        </p:blipFill>
        <p:spPr bwMode="auto">
          <a:xfrm>
            <a:off x="228600" y="3429000"/>
            <a:ext cx="8610600"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Optimal Page Replacement algorithm</a:t>
            </a:r>
            <a:br>
              <a:rPr lang="en-US" b="1" dirty="0" smtClean="0"/>
            </a:br>
            <a:endParaRPr lang="en-US" dirty="0"/>
          </a:p>
        </p:txBody>
      </p:sp>
      <p:sp>
        <p:nvSpPr>
          <p:cNvPr id="3" name="Content Placeholder 2"/>
          <p:cNvSpPr>
            <a:spLocks noGrp="1"/>
          </p:cNvSpPr>
          <p:nvPr>
            <p:ph idx="1"/>
          </p:nvPr>
        </p:nvSpPr>
        <p:spPr/>
        <p:txBody>
          <a:bodyPr/>
          <a:lstStyle/>
          <a:p>
            <a:pPr algn="just"/>
            <a:r>
              <a:rPr lang="en-US" dirty="0" smtClean="0"/>
              <a:t>The </a:t>
            </a:r>
            <a:r>
              <a:rPr lang="en-US" b="1" dirty="0" smtClean="0"/>
              <a:t>Optimal Page Replacement Algorithm</a:t>
            </a:r>
            <a:r>
              <a:rPr lang="en-US" dirty="0" smtClean="0"/>
              <a:t> is considered the best page replacement strategy in theory because it replaces the page that will </a:t>
            </a:r>
            <a:r>
              <a:rPr lang="en-US" b="1" dirty="0" smtClean="0"/>
              <a:t>not be needed for the longest period</a:t>
            </a:r>
            <a:r>
              <a:rPr lang="en-US" dirty="0" smtClean="0"/>
              <a:t> in the future. </a:t>
            </a:r>
            <a:endParaRPr lang="en-US" dirty="0" smtClean="0"/>
          </a:p>
          <a:p>
            <a:pPr algn="just"/>
            <a:r>
              <a:rPr lang="en-US" dirty="0" smtClean="0"/>
              <a:t>However</a:t>
            </a:r>
            <a:r>
              <a:rPr lang="en-US" dirty="0" smtClean="0"/>
              <a:t>, it is difficult to implement in real-world systems because the OS cannot predict future page requests.</a:t>
            </a:r>
          </a:p>
          <a:p>
            <a:pPr algn="just"/>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3600" b="1" dirty="0" smtClean="0"/>
              <a:t>How Optimal Page Replacement Works:</a:t>
            </a:r>
            <a:endParaRPr lang="en-US" sz="3600" b="1" dirty="0"/>
          </a:p>
        </p:txBody>
      </p:sp>
      <p:sp>
        <p:nvSpPr>
          <p:cNvPr id="3" name="Content Placeholder 2"/>
          <p:cNvSpPr>
            <a:spLocks noGrp="1"/>
          </p:cNvSpPr>
          <p:nvPr>
            <p:ph idx="1"/>
          </p:nvPr>
        </p:nvSpPr>
        <p:spPr>
          <a:xfrm>
            <a:off x="457200" y="914400"/>
            <a:ext cx="8229600" cy="5638800"/>
          </a:xfrm>
        </p:spPr>
        <p:txBody>
          <a:bodyPr>
            <a:normAutofit fontScale="77500" lnSpcReduction="20000"/>
          </a:bodyPr>
          <a:lstStyle/>
          <a:p>
            <a:pPr algn="just"/>
            <a:r>
              <a:rPr lang="en-US" dirty="0" smtClean="0"/>
              <a:t>The algorithm looks ahead to see which pages will be needed </a:t>
            </a:r>
            <a:r>
              <a:rPr lang="en-US" dirty="0" smtClean="0"/>
              <a:t>and</a:t>
            </a:r>
          </a:p>
          <a:p>
            <a:pPr algn="just"/>
            <a:endParaRPr lang="en-US" dirty="0" smtClean="0"/>
          </a:p>
          <a:p>
            <a:pPr algn="just"/>
            <a:r>
              <a:rPr lang="en-US" dirty="0" smtClean="0"/>
              <a:t> </a:t>
            </a:r>
            <a:r>
              <a:rPr lang="en-US" dirty="0" smtClean="0"/>
              <a:t>replaces the page that </a:t>
            </a:r>
            <a:r>
              <a:rPr lang="en-US" b="1" dirty="0" smtClean="0"/>
              <a:t>won't be used for the longest period</a:t>
            </a:r>
            <a:r>
              <a:rPr lang="en-US" dirty="0" smtClean="0"/>
              <a:t> in the future</a:t>
            </a:r>
            <a:r>
              <a:rPr lang="en-US" dirty="0" smtClean="0"/>
              <a:t>.</a:t>
            </a:r>
          </a:p>
          <a:p>
            <a:pPr algn="just"/>
            <a:endParaRPr lang="en-US" dirty="0" smtClean="0"/>
          </a:p>
          <a:p>
            <a:pPr algn="just"/>
            <a:r>
              <a:rPr lang="en-US" dirty="0" smtClean="0"/>
              <a:t>Since </a:t>
            </a:r>
            <a:r>
              <a:rPr lang="en-US" dirty="0" smtClean="0"/>
              <a:t>real operating systems can’t predict future memory references</a:t>
            </a:r>
            <a:r>
              <a:rPr lang="en-US" dirty="0" smtClean="0"/>
              <a:t>,</a:t>
            </a:r>
          </a:p>
          <a:p>
            <a:pPr algn="just"/>
            <a:endParaRPr lang="en-US" dirty="0" smtClean="0"/>
          </a:p>
          <a:p>
            <a:pPr algn="just"/>
            <a:r>
              <a:rPr lang="en-US" dirty="0" smtClean="0"/>
              <a:t> </a:t>
            </a:r>
            <a:r>
              <a:rPr lang="en-US" dirty="0" smtClean="0"/>
              <a:t>the Optimal algorithm is used mainly for </a:t>
            </a:r>
            <a:r>
              <a:rPr lang="en-US" b="1" dirty="0" smtClean="0"/>
              <a:t>benchmarking</a:t>
            </a:r>
            <a:r>
              <a:rPr lang="en-US" dirty="0" smtClean="0"/>
              <a:t> purposes rather than in </a:t>
            </a:r>
            <a:r>
              <a:rPr lang="en-US" dirty="0" smtClean="0"/>
              <a:t>practice</a:t>
            </a:r>
          </a:p>
          <a:p>
            <a:pPr algn="just"/>
            <a:endParaRPr lang="en-US" dirty="0" smtClean="0"/>
          </a:p>
          <a:p>
            <a:pPr algn="just"/>
            <a:r>
              <a:rPr lang="en-US" b="1" dirty="0" smtClean="0"/>
              <a:t>benchmarking </a:t>
            </a:r>
            <a:r>
              <a:rPr lang="en-US" dirty="0" smtClean="0"/>
              <a:t>means </a:t>
            </a:r>
            <a:r>
              <a:rPr lang="en-US" dirty="0" smtClean="0"/>
              <a:t>that the algorithm is used as a </a:t>
            </a:r>
            <a:r>
              <a:rPr lang="en-US" b="1" dirty="0" smtClean="0"/>
              <a:t>standard or reference</a:t>
            </a:r>
            <a:r>
              <a:rPr lang="en-US" dirty="0" smtClean="0"/>
              <a:t> to measure how well other page replacement algorithms perform.</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Steps of the Optimal Page Replacement Algorithm:</a:t>
            </a:r>
            <a:br>
              <a:rPr lang="en-US" sz="2800" b="1" dirty="0" smtClean="0"/>
            </a:br>
            <a:endParaRPr lang="en-US" sz="2800" b="1" dirty="0"/>
          </a:p>
        </p:txBody>
      </p:sp>
      <p:sp>
        <p:nvSpPr>
          <p:cNvPr id="3" name="Content Placeholder 2"/>
          <p:cNvSpPr>
            <a:spLocks noGrp="1"/>
          </p:cNvSpPr>
          <p:nvPr>
            <p:ph idx="1"/>
          </p:nvPr>
        </p:nvSpPr>
        <p:spPr/>
        <p:txBody>
          <a:bodyPr>
            <a:normAutofit/>
          </a:bodyPr>
          <a:lstStyle/>
          <a:p>
            <a:r>
              <a:rPr lang="en-US" dirty="0" smtClean="0"/>
              <a:t>When </a:t>
            </a:r>
            <a:r>
              <a:rPr lang="en-US" dirty="0" smtClean="0"/>
              <a:t>a page fault occurs (i.e., the requested page is not in memory), and memory is full, the OS identifies which pages are currently loaded in memory.</a:t>
            </a:r>
          </a:p>
          <a:p>
            <a:r>
              <a:rPr lang="en-US" dirty="0" smtClean="0"/>
              <a:t>It checks the </a:t>
            </a:r>
            <a:r>
              <a:rPr lang="en-US" b="1" dirty="0" smtClean="0"/>
              <a:t>future</a:t>
            </a:r>
            <a:r>
              <a:rPr lang="en-US" dirty="0" smtClean="0"/>
              <a:t> references in the page reference string.</a:t>
            </a:r>
          </a:p>
          <a:p>
            <a:r>
              <a:rPr lang="en-US" dirty="0" smtClean="0"/>
              <a:t>It replaces the page that is </a:t>
            </a:r>
            <a:r>
              <a:rPr lang="en-US" b="1" dirty="0" smtClean="0"/>
              <a:t>not used for the longest time in the future</a:t>
            </a:r>
            <a:r>
              <a:rPr lang="en-US" dirty="0" smtClean="0"/>
              <a:t>.</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Sharing in Memory Management</a:t>
            </a:r>
            <a:endParaRPr lang="en-US" dirty="0"/>
          </a:p>
        </p:txBody>
      </p:sp>
      <p:sp>
        <p:nvSpPr>
          <p:cNvPr id="3" name="Content Placeholder 2"/>
          <p:cNvSpPr>
            <a:spLocks noGrp="1"/>
          </p:cNvSpPr>
          <p:nvPr>
            <p:ph idx="1"/>
          </p:nvPr>
        </p:nvSpPr>
        <p:spPr/>
        <p:txBody>
          <a:bodyPr>
            <a:normAutofit lnSpcReduction="10000"/>
          </a:bodyPr>
          <a:lstStyle/>
          <a:p>
            <a:r>
              <a:rPr lang="en-US" dirty="0" smtClean="0"/>
              <a:t>A protection mechanism in memory management allows multiple processes to access the same part of main memory safely. </a:t>
            </a:r>
          </a:p>
          <a:p>
            <a:r>
              <a:rPr lang="en-US" dirty="0" smtClean="0"/>
              <a:t>Instead of each process having its own copy of a program or file, it’s more efficient to let them share a single copy. </a:t>
            </a:r>
          </a:p>
          <a:p>
            <a:r>
              <a:rPr lang="en-US" dirty="0" smtClean="0"/>
              <a:t>This can save memory and resources. </a:t>
            </a:r>
            <a:br>
              <a:rPr lang="en-US" dirty="0" smtClean="0"/>
            </a:br>
            <a:r>
              <a:rPr lang="en-US" dirty="0" smtClean="0"/>
              <a:t/>
            </a:r>
            <a:br>
              <a:rPr lang="en-US" dirty="0" smtClean="0"/>
            </a:b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533400"/>
            <a:ext cx="8229600" cy="5592763"/>
          </a:xfrm>
        </p:spPr>
        <p:txBody>
          <a:bodyPr/>
          <a:lstStyle/>
          <a:p>
            <a:r>
              <a:rPr lang="en-US" dirty="0" smtClean="0"/>
              <a:t>reference string: 7 0 1 2 0 3 0 4 2 3</a:t>
            </a:r>
            <a:endParaRPr lang="en-US" dirty="0"/>
          </a:p>
        </p:txBody>
      </p:sp>
      <p:grpSp>
        <p:nvGrpSpPr>
          <p:cNvPr id="5" name="Group 4"/>
          <p:cNvGrpSpPr/>
          <p:nvPr/>
        </p:nvGrpSpPr>
        <p:grpSpPr>
          <a:xfrm>
            <a:off x="609600" y="1219200"/>
            <a:ext cx="457200" cy="2288976"/>
            <a:chOff x="152400" y="1752600"/>
            <a:chExt cx="457200" cy="2288976"/>
          </a:xfrm>
        </p:grpSpPr>
        <p:sp>
          <p:nvSpPr>
            <p:cNvPr id="6" name="Rectangle 5"/>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152400" y="1828800"/>
              <a:ext cx="457200" cy="400110"/>
            </a:xfrm>
            <a:prstGeom prst="rect">
              <a:avLst/>
            </a:prstGeom>
            <a:noFill/>
          </p:spPr>
          <p:txBody>
            <a:bodyPr wrap="square" rtlCol="0">
              <a:spAutoFit/>
            </a:bodyPr>
            <a:lstStyle/>
            <a:p>
              <a:r>
                <a:rPr lang="en-US" sz="2000" b="1" dirty="0" smtClean="0"/>
                <a:t>F3</a:t>
              </a:r>
              <a:endParaRPr lang="en-US" b="1" dirty="0"/>
            </a:p>
          </p:txBody>
        </p:sp>
        <p:cxnSp>
          <p:nvCxnSpPr>
            <p:cNvPr id="8" name="Straight Connector 7"/>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152400" y="2419290"/>
              <a:ext cx="457200" cy="400110"/>
            </a:xfrm>
            <a:prstGeom prst="rect">
              <a:avLst/>
            </a:prstGeom>
            <a:noFill/>
          </p:spPr>
          <p:txBody>
            <a:bodyPr wrap="square" rtlCol="0">
              <a:spAutoFit/>
            </a:bodyPr>
            <a:lstStyle/>
            <a:p>
              <a:r>
                <a:rPr lang="en-US" sz="2000" b="1" dirty="0" smtClean="0"/>
                <a:t>F2</a:t>
              </a:r>
              <a:endParaRPr lang="en-US" b="1" dirty="0"/>
            </a:p>
          </p:txBody>
        </p:sp>
        <p:sp>
          <p:nvSpPr>
            <p:cNvPr id="10" name="TextBox 9"/>
            <p:cNvSpPr txBox="1"/>
            <p:nvPr/>
          </p:nvSpPr>
          <p:spPr>
            <a:xfrm>
              <a:off x="152400" y="2876490"/>
              <a:ext cx="457200" cy="400110"/>
            </a:xfrm>
            <a:prstGeom prst="rect">
              <a:avLst/>
            </a:prstGeom>
            <a:noFill/>
          </p:spPr>
          <p:txBody>
            <a:bodyPr wrap="square" rtlCol="0">
              <a:spAutoFit/>
            </a:bodyPr>
            <a:lstStyle/>
            <a:p>
              <a:r>
                <a:rPr lang="en-US" sz="2000" b="1" dirty="0" smtClean="0"/>
                <a:t>F1</a:t>
              </a:r>
              <a:endParaRPr lang="en-US" b="1" dirty="0"/>
            </a:p>
          </p:txBody>
        </p:sp>
        <p:sp>
          <p:nvSpPr>
            <p:cNvPr id="11" name="TextBox 10"/>
            <p:cNvSpPr txBox="1"/>
            <p:nvPr/>
          </p:nvSpPr>
          <p:spPr>
            <a:xfrm>
              <a:off x="152400" y="3333690"/>
              <a:ext cx="457200" cy="707886"/>
            </a:xfrm>
            <a:prstGeom prst="rect">
              <a:avLst/>
            </a:prstGeom>
            <a:noFill/>
          </p:spPr>
          <p:txBody>
            <a:bodyPr wrap="square" rtlCol="0">
              <a:spAutoFit/>
            </a:bodyPr>
            <a:lstStyle/>
            <a:p>
              <a:r>
                <a:rPr lang="en-US" sz="2000" b="1" dirty="0" smtClean="0"/>
                <a:t>H/F</a:t>
              </a:r>
              <a:endParaRPr lang="en-US" b="1" dirty="0"/>
            </a:p>
          </p:txBody>
        </p:sp>
        <p:cxnSp>
          <p:nvCxnSpPr>
            <p:cNvPr id="12" name="Straight Connector 11"/>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40" name="TextBox 139"/>
          <p:cNvSpPr txBox="1"/>
          <p:nvPr/>
        </p:nvSpPr>
        <p:spPr>
          <a:xfrm>
            <a:off x="457200" y="3730824"/>
            <a:ext cx="304800" cy="400110"/>
          </a:xfrm>
          <a:prstGeom prst="rect">
            <a:avLst/>
          </a:prstGeom>
          <a:noFill/>
        </p:spPr>
        <p:txBody>
          <a:bodyPr wrap="square" rtlCol="0">
            <a:spAutoFit/>
          </a:bodyPr>
          <a:lstStyle/>
          <a:p>
            <a:r>
              <a:rPr lang="en-US" sz="2000" b="1" dirty="0" smtClean="0">
                <a:solidFill>
                  <a:srgbClr val="FF0000"/>
                </a:solidFill>
              </a:rPr>
              <a:t>7</a:t>
            </a:r>
            <a:endParaRPr lang="en-US" sz="2000" b="1" dirty="0">
              <a:solidFill>
                <a:srgbClr val="FF0000"/>
              </a:solidFill>
            </a:endParaRPr>
          </a:p>
        </p:txBody>
      </p:sp>
      <p:grpSp>
        <p:nvGrpSpPr>
          <p:cNvPr id="143" name="Group 142"/>
          <p:cNvGrpSpPr/>
          <p:nvPr/>
        </p:nvGrpSpPr>
        <p:grpSpPr>
          <a:xfrm>
            <a:off x="1066800" y="1219200"/>
            <a:ext cx="457200" cy="2133600"/>
            <a:chOff x="1066800" y="1828800"/>
            <a:chExt cx="457200" cy="2133600"/>
          </a:xfrm>
        </p:grpSpPr>
        <p:grpSp>
          <p:nvGrpSpPr>
            <p:cNvPr id="14" name="Group 13"/>
            <p:cNvGrpSpPr/>
            <p:nvPr/>
          </p:nvGrpSpPr>
          <p:grpSpPr>
            <a:xfrm>
              <a:off x="1066800" y="1828800"/>
              <a:ext cx="457200" cy="2133600"/>
              <a:chOff x="152400" y="1752600"/>
              <a:chExt cx="457200" cy="2133600"/>
            </a:xfrm>
          </p:grpSpPr>
          <p:sp>
            <p:nvSpPr>
              <p:cNvPr id="15" name="Rectangle 14"/>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7" name="Straight Connector 16"/>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152400" y="2419290"/>
                <a:ext cx="457200" cy="369332"/>
              </a:xfrm>
              <a:prstGeom prst="rect">
                <a:avLst/>
              </a:prstGeom>
              <a:noFill/>
            </p:spPr>
            <p:txBody>
              <a:bodyPr wrap="square" rtlCol="0">
                <a:spAutoFit/>
              </a:bodyPr>
              <a:lstStyle/>
              <a:p>
                <a:endParaRPr lang="en-US" b="1" dirty="0"/>
              </a:p>
            </p:txBody>
          </p:sp>
          <p:sp>
            <p:nvSpPr>
              <p:cNvPr id="19" name="TextBox 18"/>
              <p:cNvSpPr txBox="1"/>
              <p:nvPr/>
            </p:nvSpPr>
            <p:spPr>
              <a:xfrm>
                <a:off x="152400" y="2876490"/>
                <a:ext cx="457200" cy="400110"/>
              </a:xfrm>
              <a:prstGeom prst="rect">
                <a:avLst/>
              </a:prstGeom>
              <a:noFill/>
            </p:spPr>
            <p:txBody>
              <a:bodyPr wrap="square" rtlCol="0">
                <a:spAutoFit/>
              </a:bodyPr>
              <a:lstStyle/>
              <a:p>
                <a:r>
                  <a:rPr lang="en-US" sz="2000" b="1" dirty="0" smtClean="0"/>
                  <a:t> 7</a:t>
                </a:r>
                <a:endParaRPr lang="en-US" b="1" dirty="0"/>
              </a:p>
            </p:txBody>
          </p:sp>
          <p:sp>
            <p:nvSpPr>
              <p:cNvPr id="20" name="TextBox 19"/>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21" name="Straight Connector 20"/>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Straight Connector 21"/>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41" name="TextBox 140"/>
            <p:cNvSpPr txBox="1"/>
            <p:nvPr/>
          </p:nvSpPr>
          <p:spPr>
            <a:xfrm>
              <a:off x="1143000" y="2438400"/>
              <a:ext cx="304800" cy="400110"/>
            </a:xfrm>
            <a:prstGeom prst="rect">
              <a:avLst/>
            </a:prstGeom>
            <a:noFill/>
          </p:spPr>
          <p:txBody>
            <a:bodyPr wrap="square" rtlCol="0">
              <a:spAutoFit/>
            </a:bodyPr>
            <a:lstStyle/>
            <a:p>
              <a:r>
                <a:rPr lang="en-US" sz="2000" b="1" dirty="0" smtClean="0"/>
                <a:t>-</a:t>
              </a:r>
              <a:endParaRPr lang="en-US" sz="2000" b="1" dirty="0"/>
            </a:p>
          </p:txBody>
        </p:sp>
        <p:sp>
          <p:nvSpPr>
            <p:cNvPr id="142" name="TextBox 141"/>
            <p:cNvSpPr txBox="1"/>
            <p:nvPr/>
          </p:nvSpPr>
          <p:spPr>
            <a:xfrm>
              <a:off x="1143000" y="1905000"/>
              <a:ext cx="304800" cy="400110"/>
            </a:xfrm>
            <a:prstGeom prst="rect">
              <a:avLst/>
            </a:prstGeom>
            <a:noFill/>
          </p:spPr>
          <p:txBody>
            <a:bodyPr wrap="square" rtlCol="0">
              <a:spAutoFit/>
            </a:bodyPr>
            <a:lstStyle/>
            <a:p>
              <a:r>
                <a:rPr lang="en-US" sz="2000" b="1" dirty="0" smtClean="0"/>
                <a:t>-</a:t>
              </a:r>
              <a:endParaRPr lang="en-US" sz="2000" b="1" dirty="0"/>
            </a:p>
          </p:txBody>
        </p:sp>
      </p:grpSp>
      <p:sp>
        <p:nvSpPr>
          <p:cNvPr id="146" name="TextBox 145"/>
          <p:cNvSpPr txBox="1"/>
          <p:nvPr/>
        </p:nvSpPr>
        <p:spPr>
          <a:xfrm>
            <a:off x="990600" y="373380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47" name="TextBox 146"/>
          <p:cNvSpPr txBox="1"/>
          <p:nvPr/>
        </p:nvSpPr>
        <p:spPr>
          <a:xfrm>
            <a:off x="1371600" y="3733800"/>
            <a:ext cx="304800" cy="400110"/>
          </a:xfrm>
          <a:prstGeom prst="rect">
            <a:avLst/>
          </a:prstGeom>
          <a:noFill/>
        </p:spPr>
        <p:txBody>
          <a:bodyPr wrap="square" rtlCol="0">
            <a:spAutoFit/>
          </a:bodyPr>
          <a:lstStyle/>
          <a:p>
            <a:r>
              <a:rPr lang="en-US" sz="2000" b="1" dirty="0" smtClean="0">
                <a:solidFill>
                  <a:srgbClr val="FF0000"/>
                </a:solidFill>
              </a:rPr>
              <a:t>1</a:t>
            </a:r>
            <a:endParaRPr lang="en-US" sz="2000" b="1" dirty="0">
              <a:solidFill>
                <a:srgbClr val="FF0000"/>
              </a:solidFill>
            </a:endParaRPr>
          </a:p>
        </p:txBody>
      </p:sp>
      <p:sp>
        <p:nvSpPr>
          <p:cNvPr id="148" name="TextBox 147"/>
          <p:cNvSpPr txBox="1"/>
          <p:nvPr/>
        </p:nvSpPr>
        <p:spPr>
          <a:xfrm>
            <a:off x="1752600" y="3714690"/>
            <a:ext cx="304800"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49" name="TextBox 148"/>
          <p:cNvSpPr txBox="1"/>
          <p:nvPr/>
        </p:nvSpPr>
        <p:spPr>
          <a:xfrm>
            <a:off x="2209800" y="371469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50" name="TextBox 149"/>
          <p:cNvSpPr txBox="1"/>
          <p:nvPr/>
        </p:nvSpPr>
        <p:spPr>
          <a:xfrm>
            <a:off x="2590800" y="3733800"/>
            <a:ext cx="304800" cy="400110"/>
          </a:xfrm>
          <a:prstGeom prst="rect">
            <a:avLst/>
          </a:prstGeom>
          <a:noFill/>
        </p:spPr>
        <p:txBody>
          <a:bodyPr wrap="square" rtlCol="0">
            <a:spAutoFit/>
          </a:bodyPr>
          <a:lstStyle/>
          <a:p>
            <a:r>
              <a:rPr lang="en-US" sz="2000" b="1" dirty="0" smtClean="0">
                <a:solidFill>
                  <a:srgbClr val="FF0000"/>
                </a:solidFill>
              </a:rPr>
              <a:t>3</a:t>
            </a:r>
            <a:endParaRPr lang="en-US" sz="2000" b="1" dirty="0">
              <a:solidFill>
                <a:srgbClr val="FF0000"/>
              </a:solidFill>
            </a:endParaRPr>
          </a:p>
        </p:txBody>
      </p:sp>
      <p:sp>
        <p:nvSpPr>
          <p:cNvPr id="151" name="TextBox 150"/>
          <p:cNvSpPr txBox="1"/>
          <p:nvPr/>
        </p:nvSpPr>
        <p:spPr>
          <a:xfrm>
            <a:off x="2971800" y="371469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52" name="TextBox 151"/>
          <p:cNvSpPr txBox="1"/>
          <p:nvPr/>
        </p:nvSpPr>
        <p:spPr>
          <a:xfrm>
            <a:off x="3505200" y="3714690"/>
            <a:ext cx="304800" cy="400110"/>
          </a:xfrm>
          <a:prstGeom prst="rect">
            <a:avLst/>
          </a:prstGeom>
          <a:noFill/>
        </p:spPr>
        <p:txBody>
          <a:bodyPr wrap="square" rtlCol="0">
            <a:spAutoFit/>
          </a:bodyPr>
          <a:lstStyle/>
          <a:p>
            <a:r>
              <a:rPr lang="en-US" sz="2000" b="1" dirty="0" smtClean="0">
                <a:solidFill>
                  <a:srgbClr val="FF0000"/>
                </a:solidFill>
              </a:rPr>
              <a:t>4</a:t>
            </a:r>
            <a:endParaRPr lang="en-US" sz="2000" b="1" dirty="0">
              <a:solidFill>
                <a:srgbClr val="FF0000"/>
              </a:solidFill>
            </a:endParaRPr>
          </a:p>
        </p:txBody>
      </p:sp>
      <p:sp>
        <p:nvSpPr>
          <p:cNvPr id="153" name="TextBox 152"/>
          <p:cNvSpPr txBox="1"/>
          <p:nvPr/>
        </p:nvSpPr>
        <p:spPr>
          <a:xfrm>
            <a:off x="3962400" y="3714690"/>
            <a:ext cx="304800"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54" name="TextBox 153"/>
          <p:cNvSpPr txBox="1"/>
          <p:nvPr/>
        </p:nvSpPr>
        <p:spPr>
          <a:xfrm>
            <a:off x="4419600" y="3714690"/>
            <a:ext cx="304800" cy="400110"/>
          </a:xfrm>
          <a:prstGeom prst="rect">
            <a:avLst/>
          </a:prstGeom>
          <a:noFill/>
        </p:spPr>
        <p:txBody>
          <a:bodyPr wrap="square" rtlCol="0">
            <a:spAutoFit/>
          </a:bodyPr>
          <a:lstStyle/>
          <a:p>
            <a:r>
              <a:rPr lang="en-US" sz="2000" b="1" dirty="0" smtClean="0">
                <a:solidFill>
                  <a:srgbClr val="FF0000"/>
                </a:solidFill>
              </a:rPr>
              <a:t>3</a:t>
            </a:r>
            <a:endParaRPr lang="en-US" sz="2000" b="1" dirty="0">
              <a:solidFill>
                <a:srgbClr val="FF0000"/>
              </a:solidFill>
            </a:endParaRPr>
          </a:p>
        </p:txBody>
      </p:sp>
      <p:grpSp>
        <p:nvGrpSpPr>
          <p:cNvPr id="155" name="Group 154"/>
          <p:cNvGrpSpPr/>
          <p:nvPr/>
        </p:nvGrpSpPr>
        <p:grpSpPr>
          <a:xfrm>
            <a:off x="1524000" y="1219200"/>
            <a:ext cx="457200" cy="2133600"/>
            <a:chOff x="1066800" y="1828800"/>
            <a:chExt cx="457200" cy="2133600"/>
          </a:xfrm>
        </p:grpSpPr>
        <p:grpSp>
          <p:nvGrpSpPr>
            <p:cNvPr id="156" name="Group 13"/>
            <p:cNvGrpSpPr/>
            <p:nvPr/>
          </p:nvGrpSpPr>
          <p:grpSpPr>
            <a:xfrm>
              <a:off x="1066800" y="1828800"/>
              <a:ext cx="457200" cy="2133600"/>
              <a:chOff x="152400" y="1752600"/>
              <a:chExt cx="457200" cy="2133600"/>
            </a:xfrm>
          </p:grpSpPr>
          <p:sp>
            <p:nvSpPr>
              <p:cNvPr id="159" name="Rectangle 15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0" name="TextBox 15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61" name="Straight Connector 16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62" name="TextBox 161"/>
              <p:cNvSpPr txBox="1"/>
              <p:nvPr/>
            </p:nvSpPr>
            <p:spPr>
              <a:xfrm>
                <a:off x="152400" y="2419290"/>
                <a:ext cx="457200" cy="369332"/>
              </a:xfrm>
              <a:prstGeom prst="rect">
                <a:avLst/>
              </a:prstGeom>
              <a:noFill/>
            </p:spPr>
            <p:txBody>
              <a:bodyPr wrap="square" rtlCol="0">
                <a:spAutoFit/>
              </a:bodyPr>
              <a:lstStyle/>
              <a:p>
                <a:endParaRPr lang="en-US" b="1" dirty="0"/>
              </a:p>
            </p:txBody>
          </p:sp>
          <p:sp>
            <p:nvSpPr>
              <p:cNvPr id="163" name="TextBox 162"/>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164" name="TextBox 163"/>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65" name="Straight Connector 16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66" name="Straight Connector 16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57" name="TextBox 156"/>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58" name="TextBox 157"/>
            <p:cNvSpPr txBox="1"/>
            <p:nvPr/>
          </p:nvSpPr>
          <p:spPr>
            <a:xfrm>
              <a:off x="1143000" y="1905000"/>
              <a:ext cx="304800" cy="400110"/>
            </a:xfrm>
            <a:prstGeom prst="rect">
              <a:avLst/>
            </a:prstGeom>
            <a:noFill/>
          </p:spPr>
          <p:txBody>
            <a:bodyPr wrap="square" rtlCol="0">
              <a:spAutoFit/>
            </a:bodyPr>
            <a:lstStyle/>
            <a:p>
              <a:r>
                <a:rPr lang="en-US" sz="2000" b="1" dirty="0" smtClean="0"/>
                <a:t>-</a:t>
              </a:r>
              <a:endParaRPr lang="en-US" sz="2000" b="1" dirty="0"/>
            </a:p>
          </p:txBody>
        </p:sp>
      </p:grpSp>
      <p:grpSp>
        <p:nvGrpSpPr>
          <p:cNvPr id="168" name="Group 167"/>
          <p:cNvGrpSpPr/>
          <p:nvPr/>
        </p:nvGrpSpPr>
        <p:grpSpPr>
          <a:xfrm>
            <a:off x="1905000" y="1219200"/>
            <a:ext cx="457200" cy="2133600"/>
            <a:chOff x="1066800" y="1828800"/>
            <a:chExt cx="457200" cy="2133600"/>
          </a:xfrm>
        </p:grpSpPr>
        <p:grpSp>
          <p:nvGrpSpPr>
            <p:cNvPr id="169" name="Group 13"/>
            <p:cNvGrpSpPr/>
            <p:nvPr/>
          </p:nvGrpSpPr>
          <p:grpSpPr>
            <a:xfrm>
              <a:off x="1066800" y="1828800"/>
              <a:ext cx="457200" cy="2133600"/>
              <a:chOff x="152400" y="1752600"/>
              <a:chExt cx="457200" cy="2133600"/>
            </a:xfrm>
          </p:grpSpPr>
          <p:sp>
            <p:nvSpPr>
              <p:cNvPr id="172" name="Rectangle 171"/>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3" name="TextBox 172"/>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74" name="Straight Connector 173"/>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75" name="TextBox 174"/>
              <p:cNvSpPr txBox="1"/>
              <p:nvPr/>
            </p:nvSpPr>
            <p:spPr>
              <a:xfrm>
                <a:off x="152400" y="2419290"/>
                <a:ext cx="457200" cy="369332"/>
              </a:xfrm>
              <a:prstGeom prst="rect">
                <a:avLst/>
              </a:prstGeom>
              <a:noFill/>
            </p:spPr>
            <p:txBody>
              <a:bodyPr wrap="square" rtlCol="0">
                <a:spAutoFit/>
              </a:bodyPr>
              <a:lstStyle/>
              <a:p>
                <a:endParaRPr lang="en-US" b="1" dirty="0"/>
              </a:p>
            </p:txBody>
          </p:sp>
          <p:sp>
            <p:nvSpPr>
              <p:cNvPr id="176" name="TextBox 175"/>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177" name="TextBox 176"/>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78" name="Straight Connector 177"/>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70" name="TextBox 169"/>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71" name="TextBox 170"/>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sp>
        <p:nvSpPr>
          <p:cNvPr id="182" name="TextBox 181"/>
          <p:cNvSpPr txBox="1"/>
          <p:nvPr/>
        </p:nvSpPr>
        <p:spPr>
          <a:xfrm>
            <a:off x="76200" y="4191000"/>
            <a:ext cx="4114800" cy="646331"/>
          </a:xfrm>
          <a:prstGeom prst="rect">
            <a:avLst/>
          </a:prstGeom>
          <a:noFill/>
        </p:spPr>
        <p:txBody>
          <a:bodyPr wrap="square" rtlCol="0">
            <a:spAutoFit/>
          </a:bodyPr>
          <a:lstStyle/>
          <a:p>
            <a:pPr marL="342900" indent="-342900">
              <a:buAutoNum type="arabicParenR"/>
            </a:pPr>
            <a:r>
              <a:rPr lang="en-US" dirty="0" smtClean="0"/>
              <a:t>Check for which page can replaced ? </a:t>
            </a:r>
            <a:br>
              <a:rPr lang="en-US" dirty="0" smtClean="0"/>
            </a:br>
            <a:r>
              <a:rPr lang="en-US" dirty="0" smtClean="0"/>
              <a:t>7 will not used in future ,so replaced it</a:t>
            </a:r>
          </a:p>
        </p:txBody>
      </p:sp>
      <p:cxnSp>
        <p:nvCxnSpPr>
          <p:cNvPr id="184" name="Straight Connector 183"/>
          <p:cNvCxnSpPr/>
          <p:nvPr/>
        </p:nvCxnSpPr>
        <p:spPr>
          <a:xfrm flipH="1">
            <a:off x="1981200" y="2438400"/>
            <a:ext cx="228600" cy="2286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85" name="Group 184"/>
          <p:cNvGrpSpPr/>
          <p:nvPr/>
        </p:nvGrpSpPr>
        <p:grpSpPr>
          <a:xfrm>
            <a:off x="2362200" y="1219200"/>
            <a:ext cx="457200" cy="2133600"/>
            <a:chOff x="1066800" y="1828800"/>
            <a:chExt cx="457200" cy="2133600"/>
          </a:xfrm>
        </p:grpSpPr>
        <p:grpSp>
          <p:nvGrpSpPr>
            <p:cNvPr id="186" name="Group 13"/>
            <p:cNvGrpSpPr/>
            <p:nvPr/>
          </p:nvGrpSpPr>
          <p:grpSpPr>
            <a:xfrm>
              <a:off x="1066800" y="1828800"/>
              <a:ext cx="457200" cy="2133600"/>
              <a:chOff x="152400" y="1752600"/>
              <a:chExt cx="457200" cy="2133600"/>
            </a:xfrm>
          </p:grpSpPr>
          <p:sp>
            <p:nvSpPr>
              <p:cNvPr id="189" name="Rectangle 18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0" name="TextBox 18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91" name="Straight Connector 19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92" name="TextBox 191"/>
              <p:cNvSpPr txBox="1"/>
              <p:nvPr/>
            </p:nvSpPr>
            <p:spPr>
              <a:xfrm>
                <a:off x="152400" y="2419290"/>
                <a:ext cx="457200" cy="369332"/>
              </a:xfrm>
              <a:prstGeom prst="rect">
                <a:avLst/>
              </a:prstGeom>
              <a:noFill/>
            </p:spPr>
            <p:txBody>
              <a:bodyPr wrap="square" rtlCol="0">
                <a:spAutoFit/>
              </a:bodyPr>
              <a:lstStyle/>
              <a:p>
                <a:endParaRPr lang="en-US" b="1" dirty="0"/>
              </a:p>
            </p:txBody>
          </p:sp>
          <p:sp>
            <p:nvSpPr>
              <p:cNvPr id="193" name="TextBox 192"/>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194" name="TextBox 193"/>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95" name="Straight Connector 19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6" name="Straight Connector 19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87" name="TextBox 186"/>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88" name="TextBox 187"/>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grpSp>
        <p:nvGrpSpPr>
          <p:cNvPr id="197" name="Group 196"/>
          <p:cNvGrpSpPr/>
          <p:nvPr/>
        </p:nvGrpSpPr>
        <p:grpSpPr>
          <a:xfrm>
            <a:off x="2819400" y="1219200"/>
            <a:ext cx="457200" cy="2133600"/>
            <a:chOff x="1066800" y="1828800"/>
            <a:chExt cx="457200" cy="2133600"/>
          </a:xfrm>
        </p:grpSpPr>
        <p:grpSp>
          <p:nvGrpSpPr>
            <p:cNvPr id="198" name="Group 13"/>
            <p:cNvGrpSpPr/>
            <p:nvPr/>
          </p:nvGrpSpPr>
          <p:grpSpPr>
            <a:xfrm>
              <a:off x="1066800" y="1828800"/>
              <a:ext cx="457200" cy="2133600"/>
              <a:chOff x="152400" y="1752600"/>
              <a:chExt cx="457200" cy="2133600"/>
            </a:xfrm>
          </p:grpSpPr>
          <p:sp>
            <p:nvSpPr>
              <p:cNvPr id="201" name="Rectangle 200"/>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2" name="TextBox 201"/>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03" name="Straight Connector 20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04" name="TextBox 203"/>
              <p:cNvSpPr txBox="1"/>
              <p:nvPr/>
            </p:nvSpPr>
            <p:spPr>
              <a:xfrm>
                <a:off x="152400" y="2419290"/>
                <a:ext cx="457200" cy="369332"/>
              </a:xfrm>
              <a:prstGeom prst="rect">
                <a:avLst/>
              </a:prstGeom>
              <a:noFill/>
            </p:spPr>
            <p:txBody>
              <a:bodyPr wrap="square" rtlCol="0">
                <a:spAutoFit/>
              </a:bodyPr>
              <a:lstStyle/>
              <a:p>
                <a:endParaRPr lang="en-US" b="1" dirty="0"/>
              </a:p>
            </p:txBody>
          </p:sp>
          <p:sp>
            <p:nvSpPr>
              <p:cNvPr id="205" name="TextBox 204"/>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06" name="TextBox 205"/>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07" name="Straight Connector 206"/>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9" name="TextBox 198"/>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00" name="TextBox 199"/>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grpSp>
        <p:nvGrpSpPr>
          <p:cNvPr id="209" name="Group 208"/>
          <p:cNvGrpSpPr/>
          <p:nvPr/>
        </p:nvGrpSpPr>
        <p:grpSpPr>
          <a:xfrm>
            <a:off x="3276600" y="1219200"/>
            <a:ext cx="457200" cy="2133600"/>
            <a:chOff x="1066800" y="1828800"/>
            <a:chExt cx="457200" cy="2133600"/>
          </a:xfrm>
        </p:grpSpPr>
        <p:grpSp>
          <p:nvGrpSpPr>
            <p:cNvPr id="210" name="Group 13"/>
            <p:cNvGrpSpPr/>
            <p:nvPr/>
          </p:nvGrpSpPr>
          <p:grpSpPr>
            <a:xfrm>
              <a:off x="1066800" y="1828800"/>
              <a:ext cx="457200" cy="2133600"/>
              <a:chOff x="152400" y="1752600"/>
              <a:chExt cx="457200" cy="2133600"/>
            </a:xfrm>
          </p:grpSpPr>
          <p:sp>
            <p:nvSpPr>
              <p:cNvPr id="213" name="Rectangle 212"/>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4" name="TextBox 213"/>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15" name="Straight Connector 214"/>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16" name="TextBox 215"/>
              <p:cNvSpPr txBox="1"/>
              <p:nvPr/>
            </p:nvSpPr>
            <p:spPr>
              <a:xfrm>
                <a:off x="152400" y="2419290"/>
                <a:ext cx="457200" cy="369332"/>
              </a:xfrm>
              <a:prstGeom prst="rect">
                <a:avLst/>
              </a:prstGeom>
              <a:noFill/>
            </p:spPr>
            <p:txBody>
              <a:bodyPr wrap="square" rtlCol="0">
                <a:spAutoFit/>
              </a:bodyPr>
              <a:lstStyle/>
              <a:p>
                <a:endParaRPr lang="en-US" b="1" dirty="0"/>
              </a:p>
            </p:txBody>
          </p:sp>
          <p:sp>
            <p:nvSpPr>
              <p:cNvPr id="217" name="TextBox 216"/>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18" name="TextBox 217"/>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19" name="Straight Connector 218"/>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0" name="Straight Connector 219"/>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11" name="TextBox 210"/>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12" name="TextBox 211"/>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sp>
        <p:nvSpPr>
          <p:cNvPr id="221" name="TextBox 220"/>
          <p:cNvSpPr txBox="1"/>
          <p:nvPr/>
        </p:nvSpPr>
        <p:spPr>
          <a:xfrm>
            <a:off x="76200" y="4876800"/>
            <a:ext cx="4114800" cy="646331"/>
          </a:xfrm>
          <a:prstGeom prst="rect">
            <a:avLst/>
          </a:prstGeom>
          <a:noFill/>
        </p:spPr>
        <p:txBody>
          <a:bodyPr wrap="square" rtlCol="0">
            <a:spAutoFit/>
          </a:bodyPr>
          <a:lstStyle/>
          <a:p>
            <a:pPr marL="342900" indent="-342900"/>
            <a:r>
              <a:rPr lang="en-US" dirty="0" smtClean="0"/>
              <a:t>2)   Check for which page can replaced ? </a:t>
            </a:r>
            <a:br>
              <a:rPr lang="en-US" dirty="0" smtClean="0"/>
            </a:br>
            <a:r>
              <a:rPr lang="en-US" dirty="0" smtClean="0"/>
              <a:t>1 will not used in future ,so replaced it</a:t>
            </a:r>
          </a:p>
        </p:txBody>
      </p:sp>
      <p:cxnSp>
        <p:nvCxnSpPr>
          <p:cNvPr id="223" name="Straight Connector 222"/>
          <p:cNvCxnSpPr/>
          <p:nvPr/>
        </p:nvCxnSpPr>
        <p:spPr>
          <a:xfrm flipH="1">
            <a:off x="2895600" y="1371600"/>
            <a:ext cx="304800" cy="3048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24" name="Group 223"/>
          <p:cNvGrpSpPr/>
          <p:nvPr/>
        </p:nvGrpSpPr>
        <p:grpSpPr>
          <a:xfrm>
            <a:off x="3733800" y="1219200"/>
            <a:ext cx="457200" cy="2133600"/>
            <a:chOff x="1066800" y="1828800"/>
            <a:chExt cx="457200" cy="2133600"/>
          </a:xfrm>
        </p:grpSpPr>
        <p:grpSp>
          <p:nvGrpSpPr>
            <p:cNvPr id="225" name="Group 13"/>
            <p:cNvGrpSpPr/>
            <p:nvPr/>
          </p:nvGrpSpPr>
          <p:grpSpPr>
            <a:xfrm>
              <a:off x="1066800" y="1828800"/>
              <a:ext cx="457200" cy="2133600"/>
              <a:chOff x="152400" y="1752600"/>
              <a:chExt cx="457200" cy="2133600"/>
            </a:xfrm>
          </p:grpSpPr>
          <p:sp>
            <p:nvSpPr>
              <p:cNvPr id="228" name="Rectangle 227"/>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TextBox 228"/>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30" name="Straight Connector 229"/>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31" name="TextBox 230"/>
              <p:cNvSpPr txBox="1"/>
              <p:nvPr/>
            </p:nvSpPr>
            <p:spPr>
              <a:xfrm>
                <a:off x="152400" y="2419290"/>
                <a:ext cx="457200" cy="369332"/>
              </a:xfrm>
              <a:prstGeom prst="rect">
                <a:avLst/>
              </a:prstGeom>
              <a:noFill/>
            </p:spPr>
            <p:txBody>
              <a:bodyPr wrap="square" rtlCol="0">
                <a:spAutoFit/>
              </a:bodyPr>
              <a:lstStyle/>
              <a:p>
                <a:endParaRPr lang="en-US" b="1" dirty="0"/>
              </a:p>
            </p:txBody>
          </p:sp>
          <p:sp>
            <p:nvSpPr>
              <p:cNvPr id="232" name="TextBox 231"/>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33" name="TextBox 232"/>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34" name="Straight Connector 23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26" name="TextBox 225"/>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27" name="TextBox 226"/>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grpSp>
        <p:nvGrpSpPr>
          <p:cNvPr id="237" name="Group 236"/>
          <p:cNvGrpSpPr/>
          <p:nvPr/>
        </p:nvGrpSpPr>
        <p:grpSpPr>
          <a:xfrm>
            <a:off x="4191000" y="1219200"/>
            <a:ext cx="457200" cy="2133600"/>
            <a:chOff x="1066800" y="1828800"/>
            <a:chExt cx="457200" cy="2133600"/>
          </a:xfrm>
        </p:grpSpPr>
        <p:grpSp>
          <p:nvGrpSpPr>
            <p:cNvPr id="238" name="Group 13"/>
            <p:cNvGrpSpPr/>
            <p:nvPr/>
          </p:nvGrpSpPr>
          <p:grpSpPr>
            <a:xfrm>
              <a:off x="1066800" y="1828800"/>
              <a:ext cx="457200" cy="2133600"/>
              <a:chOff x="152400" y="1752600"/>
              <a:chExt cx="457200" cy="2133600"/>
            </a:xfrm>
          </p:grpSpPr>
          <p:sp>
            <p:nvSpPr>
              <p:cNvPr id="241" name="Rectangle 240"/>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2" name="TextBox 241"/>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43" name="Straight Connector 24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44" name="TextBox 243"/>
              <p:cNvSpPr txBox="1"/>
              <p:nvPr/>
            </p:nvSpPr>
            <p:spPr>
              <a:xfrm>
                <a:off x="152400" y="2419290"/>
                <a:ext cx="457200" cy="369332"/>
              </a:xfrm>
              <a:prstGeom prst="rect">
                <a:avLst/>
              </a:prstGeom>
              <a:noFill/>
            </p:spPr>
            <p:txBody>
              <a:bodyPr wrap="square" rtlCol="0">
                <a:spAutoFit/>
              </a:bodyPr>
              <a:lstStyle/>
              <a:p>
                <a:endParaRPr lang="en-US" b="1" dirty="0"/>
              </a:p>
            </p:txBody>
          </p:sp>
          <p:sp>
            <p:nvSpPr>
              <p:cNvPr id="245" name="TextBox 244"/>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46" name="TextBox 245"/>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47" name="Straight Connector 246"/>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8" name="Straight Connector 247"/>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9" name="TextBox 238"/>
            <p:cNvSpPr txBox="1"/>
            <p:nvPr/>
          </p:nvSpPr>
          <p:spPr>
            <a:xfrm>
              <a:off x="1143000" y="2438400"/>
              <a:ext cx="304800" cy="400110"/>
            </a:xfrm>
            <a:prstGeom prst="rect">
              <a:avLst/>
            </a:prstGeom>
            <a:noFill/>
          </p:spPr>
          <p:txBody>
            <a:bodyPr wrap="square" rtlCol="0">
              <a:spAutoFit/>
            </a:bodyPr>
            <a:lstStyle/>
            <a:p>
              <a:r>
                <a:rPr lang="en-US" sz="2000" b="1" dirty="0" smtClean="0"/>
                <a:t>4</a:t>
              </a:r>
              <a:endParaRPr lang="en-US" sz="2000" b="1" dirty="0"/>
            </a:p>
          </p:txBody>
        </p:sp>
        <p:sp>
          <p:nvSpPr>
            <p:cNvPr id="240" name="TextBox 239"/>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sp>
        <p:nvSpPr>
          <p:cNvPr id="249" name="TextBox 248"/>
          <p:cNvSpPr txBox="1"/>
          <p:nvPr/>
        </p:nvSpPr>
        <p:spPr>
          <a:xfrm>
            <a:off x="76200" y="5562600"/>
            <a:ext cx="4114800" cy="646331"/>
          </a:xfrm>
          <a:prstGeom prst="rect">
            <a:avLst/>
          </a:prstGeom>
          <a:noFill/>
        </p:spPr>
        <p:txBody>
          <a:bodyPr wrap="square" rtlCol="0">
            <a:spAutoFit/>
          </a:bodyPr>
          <a:lstStyle/>
          <a:p>
            <a:pPr marL="342900" indent="-342900"/>
            <a:r>
              <a:rPr lang="en-US" dirty="0" smtClean="0"/>
              <a:t>2)   Check for which page can replaced ? </a:t>
            </a:r>
            <a:br>
              <a:rPr lang="en-US" dirty="0" smtClean="0"/>
            </a:br>
            <a:r>
              <a:rPr lang="en-US" dirty="0" smtClean="0"/>
              <a:t>0 will not used in future ,so replaced it</a:t>
            </a:r>
          </a:p>
        </p:txBody>
      </p:sp>
      <p:cxnSp>
        <p:nvCxnSpPr>
          <p:cNvPr id="251" name="Straight Connector 250"/>
          <p:cNvCxnSpPr/>
          <p:nvPr/>
        </p:nvCxnSpPr>
        <p:spPr>
          <a:xfrm flipH="1">
            <a:off x="3810000" y="1905000"/>
            <a:ext cx="228600" cy="3048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53" name="Group 252"/>
          <p:cNvGrpSpPr/>
          <p:nvPr/>
        </p:nvGrpSpPr>
        <p:grpSpPr>
          <a:xfrm>
            <a:off x="4648200" y="1219200"/>
            <a:ext cx="457200" cy="2133600"/>
            <a:chOff x="1066800" y="1828800"/>
            <a:chExt cx="457200" cy="2133600"/>
          </a:xfrm>
        </p:grpSpPr>
        <p:grpSp>
          <p:nvGrpSpPr>
            <p:cNvPr id="254" name="Group 13"/>
            <p:cNvGrpSpPr/>
            <p:nvPr/>
          </p:nvGrpSpPr>
          <p:grpSpPr>
            <a:xfrm>
              <a:off x="1066800" y="1828800"/>
              <a:ext cx="457200" cy="2133600"/>
              <a:chOff x="152400" y="1752600"/>
              <a:chExt cx="457200" cy="2133600"/>
            </a:xfrm>
          </p:grpSpPr>
          <p:sp>
            <p:nvSpPr>
              <p:cNvPr id="257" name="Rectangle 256"/>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8" name="TextBox 257"/>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59" name="Straight Connector 258"/>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60" name="TextBox 259"/>
              <p:cNvSpPr txBox="1"/>
              <p:nvPr/>
            </p:nvSpPr>
            <p:spPr>
              <a:xfrm>
                <a:off x="152400" y="2419290"/>
                <a:ext cx="457200" cy="369332"/>
              </a:xfrm>
              <a:prstGeom prst="rect">
                <a:avLst/>
              </a:prstGeom>
              <a:noFill/>
            </p:spPr>
            <p:txBody>
              <a:bodyPr wrap="square" rtlCol="0">
                <a:spAutoFit/>
              </a:bodyPr>
              <a:lstStyle/>
              <a:p>
                <a:endParaRPr lang="en-US" b="1" dirty="0"/>
              </a:p>
            </p:txBody>
          </p:sp>
          <p:sp>
            <p:nvSpPr>
              <p:cNvPr id="261" name="TextBox 260"/>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62" name="TextBox 261"/>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63" name="Straight Connector 262"/>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4" name="Straight Connector 263"/>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55" name="TextBox 254"/>
            <p:cNvSpPr txBox="1"/>
            <p:nvPr/>
          </p:nvSpPr>
          <p:spPr>
            <a:xfrm>
              <a:off x="1143000" y="2438400"/>
              <a:ext cx="304800" cy="400110"/>
            </a:xfrm>
            <a:prstGeom prst="rect">
              <a:avLst/>
            </a:prstGeom>
            <a:noFill/>
          </p:spPr>
          <p:txBody>
            <a:bodyPr wrap="square" rtlCol="0">
              <a:spAutoFit/>
            </a:bodyPr>
            <a:lstStyle/>
            <a:p>
              <a:r>
                <a:rPr lang="en-US" sz="2000" b="1" dirty="0" smtClean="0"/>
                <a:t>4</a:t>
              </a:r>
              <a:endParaRPr lang="en-US" sz="2000" b="1" dirty="0"/>
            </a:p>
          </p:txBody>
        </p:sp>
        <p:sp>
          <p:nvSpPr>
            <p:cNvPr id="256" name="TextBox 255"/>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grpSp>
        <p:nvGrpSpPr>
          <p:cNvPr id="265" name="Group 264"/>
          <p:cNvGrpSpPr/>
          <p:nvPr/>
        </p:nvGrpSpPr>
        <p:grpSpPr>
          <a:xfrm>
            <a:off x="5105400" y="1219200"/>
            <a:ext cx="457200" cy="2133600"/>
            <a:chOff x="1066800" y="1828800"/>
            <a:chExt cx="457200" cy="2133600"/>
          </a:xfrm>
        </p:grpSpPr>
        <p:grpSp>
          <p:nvGrpSpPr>
            <p:cNvPr id="266" name="Group 13"/>
            <p:cNvGrpSpPr/>
            <p:nvPr/>
          </p:nvGrpSpPr>
          <p:grpSpPr>
            <a:xfrm>
              <a:off x="1066800" y="1828800"/>
              <a:ext cx="457200" cy="2133600"/>
              <a:chOff x="152400" y="1752600"/>
              <a:chExt cx="457200" cy="2133600"/>
            </a:xfrm>
          </p:grpSpPr>
          <p:sp>
            <p:nvSpPr>
              <p:cNvPr id="269" name="Rectangle 26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0" name="TextBox 26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71" name="Straight Connector 27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72" name="TextBox 271"/>
              <p:cNvSpPr txBox="1"/>
              <p:nvPr/>
            </p:nvSpPr>
            <p:spPr>
              <a:xfrm>
                <a:off x="152400" y="2419290"/>
                <a:ext cx="457200" cy="369332"/>
              </a:xfrm>
              <a:prstGeom prst="rect">
                <a:avLst/>
              </a:prstGeom>
              <a:noFill/>
            </p:spPr>
            <p:txBody>
              <a:bodyPr wrap="square" rtlCol="0">
                <a:spAutoFit/>
              </a:bodyPr>
              <a:lstStyle/>
              <a:p>
                <a:endParaRPr lang="en-US" b="1" dirty="0"/>
              </a:p>
            </p:txBody>
          </p:sp>
          <p:sp>
            <p:nvSpPr>
              <p:cNvPr id="273" name="TextBox 272"/>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74" name="TextBox 273"/>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75" name="Straight Connector 27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67" name="TextBox 266"/>
            <p:cNvSpPr txBox="1"/>
            <p:nvPr/>
          </p:nvSpPr>
          <p:spPr>
            <a:xfrm>
              <a:off x="1143000" y="2438400"/>
              <a:ext cx="304800" cy="400110"/>
            </a:xfrm>
            <a:prstGeom prst="rect">
              <a:avLst/>
            </a:prstGeom>
            <a:noFill/>
          </p:spPr>
          <p:txBody>
            <a:bodyPr wrap="square" rtlCol="0">
              <a:spAutoFit/>
            </a:bodyPr>
            <a:lstStyle/>
            <a:p>
              <a:r>
                <a:rPr lang="en-US" sz="2000" b="1" dirty="0" smtClean="0"/>
                <a:t>4</a:t>
              </a:r>
              <a:endParaRPr lang="en-US" sz="2000" b="1" dirty="0"/>
            </a:p>
          </p:txBody>
        </p:sp>
        <p:sp>
          <p:nvSpPr>
            <p:cNvPr id="268" name="TextBox 267"/>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sp>
        <p:nvSpPr>
          <p:cNvPr id="277" name="Rectangle 276"/>
          <p:cNvSpPr/>
          <p:nvPr/>
        </p:nvSpPr>
        <p:spPr>
          <a:xfrm>
            <a:off x="4572000" y="4419600"/>
            <a:ext cx="4572000" cy="369332"/>
          </a:xfrm>
          <a:prstGeom prst="rect">
            <a:avLst/>
          </a:prstGeom>
        </p:spPr>
        <p:txBody>
          <a:bodyPr>
            <a:spAutoFit/>
          </a:bodyPr>
          <a:lstStyle/>
          <a:p>
            <a:r>
              <a:rPr lang="en-US" dirty="0" smtClean="0"/>
              <a:t>No. of Page Fault </a:t>
            </a:r>
            <a:r>
              <a:rPr lang="en-US" dirty="0" smtClean="0"/>
              <a:t>=6 </a:t>
            </a:r>
            <a:r>
              <a:rPr lang="en-US" dirty="0" smtClean="0"/>
              <a:t>, No. of </a:t>
            </a:r>
            <a:r>
              <a:rPr lang="en-US" dirty="0" smtClean="0"/>
              <a:t>Hits=4</a:t>
            </a:r>
            <a:endParaRPr lang="en-US" dirty="0"/>
          </a:p>
        </p:txBody>
      </p:sp>
      <p:grpSp>
        <p:nvGrpSpPr>
          <p:cNvPr id="290" name="Group 289"/>
          <p:cNvGrpSpPr/>
          <p:nvPr/>
        </p:nvGrpSpPr>
        <p:grpSpPr>
          <a:xfrm>
            <a:off x="3810000" y="990600"/>
            <a:ext cx="2743200" cy="76200"/>
            <a:chOff x="3810000" y="990600"/>
            <a:chExt cx="2743200" cy="76200"/>
          </a:xfrm>
        </p:grpSpPr>
        <p:cxnSp>
          <p:nvCxnSpPr>
            <p:cNvPr id="279" name="Straight Arrow Connector 278"/>
            <p:cNvCxnSpPr/>
            <p:nvPr/>
          </p:nvCxnSpPr>
          <p:spPr>
            <a:xfrm>
              <a:off x="3810000" y="1066800"/>
              <a:ext cx="2743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41148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3434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6482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49530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2578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5626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674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6172200" y="990600"/>
              <a:ext cx="0" cy="76200"/>
            </a:xfrm>
            <a:prstGeom prst="line">
              <a:avLst/>
            </a:prstGeom>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5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6" grpId="0"/>
      <p:bldP spid="147" grpId="0"/>
      <p:bldP spid="148" grpId="0"/>
      <p:bldP spid="149" grpId="0"/>
      <p:bldP spid="150" grpId="0"/>
      <p:bldP spid="151" grpId="0"/>
      <p:bldP spid="152" grpId="0"/>
      <p:bldP spid="153" grpId="0"/>
      <p:bldP spid="154" grpId="0"/>
      <p:bldP spid="182" grpId="0"/>
      <p:bldP spid="221" grpId="0"/>
      <p:bldP spid="24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sz="2400" b="1" dirty="0" smtClean="0"/>
              <a:t>Example 2:</a:t>
            </a:r>
            <a:endParaRPr lang="en-US" sz="2400" dirty="0" smtClean="0"/>
          </a:p>
          <a:p>
            <a:r>
              <a:rPr lang="en-US" sz="2400" dirty="0" smtClean="0"/>
              <a:t>Consider the reference string 6, 1, 1, 2, 0, 3, 4, 6, 0, 2, 1, 2, 1, 2, 0, 3, 2, 1, 4, 0 for a memory with three frames and calculate number of page faults by using OPTIMAL Page replacement algorithms.</a:t>
            </a:r>
          </a:p>
          <a:p>
            <a:endParaRPr lang="en-US" sz="2400" dirty="0"/>
          </a:p>
        </p:txBody>
      </p:sp>
      <p:pic>
        <p:nvPicPr>
          <p:cNvPr id="3074" name="Picture 2"/>
          <p:cNvPicPr>
            <a:picLocks noChangeAspect="1" noChangeArrowheads="1"/>
          </p:cNvPicPr>
          <p:nvPr/>
        </p:nvPicPr>
        <p:blipFill>
          <a:blip r:embed="rId2" cstate="print"/>
          <a:srcRect/>
          <a:stretch>
            <a:fillRect/>
          </a:stretch>
        </p:blipFill>
        <p:spPr bwMode="auto">
          <a:xfrm>
            <a:off x="381000" y="2286000"/>
            <a:ext cx="83058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dirty="0" smtClean="0"/>
              <a:t>Least Recently Used (LRU) Replacement Algorithm</a:t>
            </a:r>
            <a:br>
              <a:rPr lang="en-US" sz="2800" dirty="0" smtClean="0"/>
            </a:br>
            <a:endParaRPr lang="en-US" sz="2800"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r>
              <a:rPr lang="en-US" dirty="0" smtClean="0"/>
              <a:t>Replace the page that has been used the least recently in the past</a:t>
            </a:r>
            <a:r>
              <a:rPr lang="en-US" dirty="0" smtClean="0"/>
              <a:t>.</a:t>
            </a:r>
          </a:p>
          <a:p>
            <a:r>
              <a:rPr lang="en-US" dirty="0" smtClean="0"/>
              <a:t>The LRU algorithm </a:t>
            </a:r>
            <a:r>
              <a:rPr lang="en-US" dirty="0" smtClean="0"/>
              <a:t>remove </a:t>
            </a:r>
            <a:r>
              <a:rPr lang="en-US" dirty="0" smtClean="0"/>
              <a:t>the page that has </a:t>
            </a:r>
            <a:r>
              <a:rPr lang="en-US" b="1" dirty="0" smtClean="0"/>
              <a:t>not been used for the longest time</a:t>
            </a:r>
            <a:r>
              <a:rPr lang="en-US" dirty="0" smtClean="0"/>
              <a:t>.</a:t>
            </a:r>
          </a:p>
          <a:p>
            <a:pPr algn="just">
              <a:buNone/>
            </a:pPr>
            <a:r>
              <a:rPr lang="en-US" dirty="0" smtClean="0">
                <a:solidFill>
                  <a:srgbClr val="C00000"/>
                </a:solidFill>
              </a:rPr>
              <a:t>Advantages of LRU:</a:t>
            </a:r>
          </a:p>
          <a:p>
            <a:pPr algn="just"/>
            <a:r>
              <a:rPr lang="en-US" b="1" dirty="0" smtClean="0"/>
              <a:t>Predictive</a:t>
            </a:r>
            <a:r>
              <a:rPr lang="en-US" dirty="0" smtClean="0"/>
              <a:t>: LRU provides good performance because it uses past behavior (recent page access patterns) to make decisions about which pages to replace.</a:t>
            </a:r>
          </a:p>
          <a:p>
            <a:pPr algn="just"/>
            <a:r>
              <a:rPr lang="en-US" b="1" dirty="0" smtClean="0"/>
              <a:t>Reduces Page Faults</a:t>
            </a:r>
            <a:r>
              <a:rPr lang="en-US" dirty="0" smtClean="0"/>
              <a:t>: It minimizes the number of page faults compared to other simple algorithms like FIFO.</a:t>
            </a:r>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533400"/>
            <a:ext cx="8229600" cy="5592763"/>
          </a:xfrm>
        </p:spPr>
        <p:txBody>
          <a:bodyPr/>
          <a:lstStyle/>
          <a:p>
            <a:r>
              <a:rPr lang="en-US" dirty="0" smtClean="0"/>
              <a:t>reference string: 7 0 1 2 0 3 0 4 2 3</a:t>
            </a:r>
            <a:endParaRPr lang="en-US" dirty="0"/>
          </a:p>
        </p:txBody>
      </p:sp>
      <p:grpSp>
        <p:nvGrpSpPr>
          <p:cNvPr id="4" name="Group 4"/>
          <p:cNvGrpSpPr/>
          <p:nvPr/>
        </p:nvGrpSpPr>
        <p:grpSpPr>
          <a:xfrm>
            <a:off x="609600" y="1219200"/>
            <a:ext cx="457200" cy="2288976"/>
            <a:chOff x="152400" y="1752600"/>
            <a:chExt cx="457200" cy="2288976"/>
          </a:xfrm>
        </p:grpSpPr>
        <p:sp>
          <p:nvSpPr>
            <p:cNvPr id="6" name="Rectangle 5"/>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152400" y="1828800"/>
              <a:ext cx="457200" cy="400110"/>
            </a:xfrm>
            <a:prstGeom prst="rect">
              <a:avLst/>
            </a:prstGeom>
            <a:noFill/>
          </p:spPr>
          <p:txBody>
            <a:bodyPr wrap="square" rtlCol="0">
              <a:spAutoFit/>
            </a:bodyPr>
            <a:lstStyle/>
            <a:p>
              <a:r>
                <a:rPr lang="en-US" sz="2000" b="1" dirty="0" smtClean="0"/>
                <a:t>F3</a:t>
              </a:r>
              <a:endParaRPr lang="en-US" b="1" dirty="0"/>
            </a:p>
          </p:txBody>
        </p:sp>
        <p:cxnSp>
          <p:nvCxnSpPr>
            <p:cNvPr id="8" name="Straight Connector 7"/>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152400" y="2419290"/>
              <a:ext cx="457200" cy="400110"/>
            </a:xfrm>
            <a:prstGeom prst="rect">
              <a:avLst/>
            </a:prstGeom>
            <a:noFill/>
          </p:spPr>
          <p:txBody>
            <a:bodyPr wrap="square" rtlCol="0">
              <a:spAutoFit/>
            </a:bodyPr>
            <a:lstStyle/>
            <a:p>
              <a:r>
                <a:rPr lang="en-US" sz="2000" b="1" dirty="0" smtClean="0"/>
                <a:t>F2</a:t>
              </a:r>
              <a:endParaRPr lang="en-US" b="1" dirty="0"/>
            </a:p>
          </p:txBody>
        </p:sp>
        <p:sp>
          <p:nvSpPr>
            <p:cNvPr id="10" name="TextBox 9"/>
            <p:cNvSpPr txBox="1"/>
            <p:nvPr/>
          </p:nvSpPr>
          <p:spPr>
            <a:xfrm>
              <a:off x="152400" y="2876490"/>
              <a:ext cx="457200" cy="400110"/>
            </a:xfrm>
            <a:prstGeom prst="rect">
              <a:avLst/>
            </a:prstGeom>
            <a:noFill/>
          </p:spPr>
          <p:txBody>
            <a:bodyPr wrap="square" rtlCol="0">
              <a:spAutoFit/>
            </a:bodyPr>
            <a:lstStyle/>
            <a:p>
              <a:r>
                <a:rPr lang="en-US" sz="2000" b="1" dirty="0" smtClean="0"/>
                <a:t>F1</a:t>
              </a:r>
              <a:endParaRPr lang="en-US" b="1" dirty="0"/>
            </a:p>
          </p:txBody>
        </p:sp>
        <p:sp>
          <p:nvSpPr>
            <p:cNvPr id="11" name="TextBox 10"/>
            <p:cNvSpPr txBox="1"/>
            <p:nvPr/>
          </p:nvSpPr>
          <p:spPr>
            <a:xfrm>
              <a:off x="152400" y="3333690"/>
              <a:ext cx="457200" cy="707886"/>
            </a:xfrm>
            <a:prstGeom prst="rect">
              <a:avLst/>
            </a:prstGeom>
            <a:noFill/>
          </p:spPr>
          <p:txBody>
            <a:bodyPr wrap="square" rtlCol="0">
              <a:spAutoFit/>
            </a:bodyPr>
            <a:lstStyle/>
            <a:p>
              <a:r>
                <a:rPr lang="en-US" sz="2000" b="1" dirty="0" smtClean="0"/>
                <a:t>H/F</a:t>
              </a:r>
              <a:endParaRPr lang="en-US" b="1" dirty="0"/>
            </a:p>
          </p:txBody>
        </p:sp>
        <p:cxnSp>
          <p:nvCxnSpPr>
            <p:cNvPr id="12" name="Straight Connector 11"/>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40" name="TextBox 139"/>
          <p:cNvSpPr txBox="1"/>
          <p:nvPr/>
        </p:nvSpPr>
        <p:spPr>
          <a:xfrm>
            <a:off x="457200" y="3730824"/>
            <a:ext cx="304800" cy="400110"/>
          </a:xfrm>
          <a:prstGeom prst="rect">
            <a:avLst/>
          </a:prstGeom>
          <a:noFill/>
        </p:spPr>
        <p:txBody>
          <a:bodyPr wrap="square" rtlCol="0">
            <a:spAutoFit/>
          </a:bodyPr>
          <a:lstStyle/>
          <a:p>
            <a:r>
              <a:rPr lang="en-US" sz="2000" b="1" dirty="0" smtClean="0">
                <a:solidFill>
                  <a:srgbClr val="FF0000"/>
                </a:solidFill>
              </a:rPr>
              <a:t>7</a:t>
            </a:r>
            <a:endParaRPr lang="en-US" sz="2000" b="1" dirty="0">
              <a:solidFill>
                <a:srgbClr val="FF0000"/>
              </a:solidFill>
            </a:endParaRPr>
          </a:p>
        </p:txBody>
      </p:sp>
      <p:grpSp>
        <p:nvGrpSpPr>
          <p:cNvPr id="5" name="Group 142"/>
          <p:cNvGrpSpPr/>
          <p:nvPr/>
        </p:nvGrpSpPr>
        <p:grpSpPr>
          <a:xfrm>
            <a:off x="1066800" y="1219200"/>
            <a:ext cx="457200" cy="2133600"/>
            <a:chOff x="1066800" y="1828800"/>
            <a:chExt cx="457200" cy="2133600"/>
          </a:xfrm>
        </p:grpSpPr>
        <p:grpSp>
          <p:nvGrpSpPr>
            <p:cNvPr id="14" name="Group 13"/>
            <p:cNvGrpSpPr/>
            <p:nvPr/>
          </p:nvGrpSpPr>
          <p:grpSpPr>
            <a:xfrm>
              <a:off x="1066800" y="1828800"/>
              <a:ext cx="457200" cy="2133600"/>
              <a:chOff x="152400" y="1752600"/>
              <a:chExt cx="457200" cy="2133600"/>
            </a:xfrm>
          </p:grpSpPr>
          <p:sp>
            <p:nvSpPr>
              <p:cNvPr id="15" name="Rectangle 14"/>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7" name="Straight Connector 16"/>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152400" y="2419290"/>
                <a:ext cx="457200" cy="369332"/>
              </a:xfrm>
              <a:prstGeom prst="rect">
                <a:avLst/>
              </a:prstGeom>
              <a:noFill/>
            </p:spPr>
            <p:txBody>
              <a:bodyPr wrap="square" rtlCol="0">
                <a:spAutoFit/>
              </a:bodyPr>
              <a:lstStyle/>
              <a:p>
                <a:endParaRPr lang="en-US" b="1" dirty="0"/>
              </a:p>
            </p:txBody>
          </p:sp>
          <p:sp>
            <p:nvSpPr>
              <p:cNvPr id="19" name="TextBox 18"/>
              <p:cNvSpPr txBox="1"/>
              <p:nvPr/>
            </p:nvSpPr>
            <p:spPr>
              <a:xfrm>
                <a:off x="152400" y="2876490"/>
                <a:ext cx="457200" cy="400110"/>
              </a:xfrm>
              <a:prstGeom prst="rect">
                <a:avLst/>
              </a:prstGeom>
              <a:noFill/>
            </p:spPr>
            <p:txBody>
              <a:bodyPr wrap="square" rtlCol="0">
                <a:spAutoFit/>
              </a:bodyPr>
              <a:lstStyle/>
              <a:p>
                <a:r>
                  <a:rPr lang="en-US" sz="2000" b="1" dirty="0" smtClean="0"/>
                  <a:t> 7</a:t>
                </a:r>
                <a:endParaRPr lang="en-US" b="1" dirty="0"/>
              </a:p>
            </p:txBody>
          </p:sp>
          <p:sp>
            <p:nvSpPr>
              <p:cNvPr id="20" name="TextBox 19"/>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21" name="Straight Connector 20"/>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Straight Connector 21"/>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41" name="TextBox 140"/>
            <p:cNvSpPr txBox="1"/>
            <p:nvPr/>
          </p:nvSpPr>
          <p:spPr>
            <a:xfrm>
              <a:off x="1143000" y="2438400"/>
              <a:ext cx="304800" cy="400110"/>
            </a:xfrm>
            <a:prstGeom prst="rect">
              <a:avLst/>
            </a:prstGeom>
            <a:noFill/>
          </p:spPr>
          <p:txBody>
            <a:bodyPr wrap="square" rtlCol="0">
              <a:spAutoFit/>
            </a:bodyPr>
            <a:lstStyle/>
            <a:p>
              <a:r>
                <a:rPr lang="en-US" sz="2000" b="1" dirty="0" smtClean="0"/>
                <a:t>-</a:t>
              </a:r>
              <a:endParaRPr lang="en-US" sz="2000" b="1" dirty="0"/>
            </a:p>
          </p:txBody>
        </p:sp>
        <p:sp>
          <p:nvSpPr>
            <p:cNvPr id="142" name="TextBox 141"/>
            <p:cNvSpPr txBox="1"/>
            <p:nvPr/>
          </p:nvSpPr>
          <p:spPr>
            <a:xfrm>
              <a:off x="1143000" y="1905000"/>
              <a:ext cx="304800" cy="400110"/>
            </a:xfrm>
            <a:prstGeom prst="rect">
              <a:avLst/>
            </a:prstGeom>
            <a:noFill/>
          </p:spPr>
          <p:txBody>
            <a:bodyPr wrap="square" rtlCol="0">
              <a:spAutoFit/>
            </a:bodyPr>
            <a:lstStyle/>
            <a:p>
              <a:r>
                <a:rPr lang="en-US" sz="2000" b="1" dirty="0" smtClean="0"/>
                <a:t>-</a:t>
              </a:r>
              <a:endParaRPr lang="en-US" sz="2000" b="1" dirty="0"/>
            </a:p>
          </p:txBody>
        </p:sp>
      </p:grpSp>
      <p:sp>
        <p:nvSpPr>
          <p:cNvPr id="146" name="TextBox 145"/>
          <p:cNvSpPr txBox="1"/>
          <p:nvPr/>
        </p:nvSpPr>
        <p:spPr>
          <a:xfrm>
            <a:off x="990600" y="373380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47" name="TextBox 146"/>
          <p:cNvSpPr txBox="1"/>
          <p:nvPr/>
        </p:nvSpPr>
        <p:spPr>
          <a:xfrm>
            <a:off x="1371600" y="3733800"/>
            <a:ext cx="304800" cy="400110"/>
          </a:xfrm>
          <a:prstGeom prst="rect">
            <a:avLst/>
          </a:prstGeom>
          <a:noFill/>
        </p:spPr>
        <p:txBody>
          <a:bodyPr wrap="square" rtlCol="0">
            <a:spAutoFit/>
          </a:bodyPr>
          <a:lstStyle/>
          <a:p>
            <a:r>
              <a:rPr lang="en-US" sz="2000" b="1" dirty="0" smtClean="0">
                <a:solidFill>
                  <a:srgbClr val="FF0000"/>
                </a:solidFill>
              </a:rPr>
              <a:t>1</a:t>
            </a:r>
            <a:endParaRPr lang="en-US" sz="2000" b="1" dirty="0">
              <a:solidFill>
                <a:srgbClr val="FF0000"/>
              </a:solidFill>
            </a:endParaRPr>
          </a:p>
        </p:txBody>
      </p:sp>
      <p:sp>
        <p:nvSpPr>
          <p:cNvPr id="148" name="TextBox 147"/>
          <p:cNvSpPr txBox="1"/>
          <p:nvPr/>
        </p:nvSpPr>
        <p:spPr>
          <a:xfrm>
            <a:off x="1752600" y="3714690"/>
            <a:ext cx="304800"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49" name="TextBox 148"/>
          <p:cNvSpPr txBox="1"/>
          <p:nvPr/>
        </p:nvSpPr>
        <p:spPr>
          <a:xfrm>
            <a:off x="2209800" y="371469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50" name="TextBox 149"/>
          <p:cNvSpPr txBox="1"/>
          <p:nvPr/>
        </p:nvSpPr>
        <p:spPr>
          <a:xfrm>
            <a:off x="2590800" y="3733800"/>
            <a:ext cx="304800" cy="400110"/>
          </a:xfrm>
          <a:prstGeom prst="rect">
            <a:avLst/>
          </a:prstGeom>
          <a:noFill/>
        </p:spPr>
        <p:txBody>
          <a:bodyPr wrap="square" rtlCol="0">
            <a:spAutoFit/>
          </a:bodyPr>
          <a:lstStyle/>
          <a:p>
            <a:r>
              <a:rPr lang="en-US" sz="2000" b="1" dirty="0" smtClean="0">
                <a:solidFill>
                  <a:srgbClr val="FF0000"/>
                </a:solidFill>
              </a:rPr>
              <a:t>3</a:t>
            </a:r>
            <a:endParaRPr lang="en-US" sz="2000" b="1" dirty="0">
              <a:solidFill>
                <a:srgbClr val="FF0000"/>
              </a:solidFill>
            </a:endParaRPr>
          </a:p>
        </p:txBody>
      </p:sp>
      <p:sp>
        <p:nvSpPr>
          <p:cNvPr id="151" name="TextBox 150"/>
          <p:cNvSpPr txBox="1"/>
          <p:nvPr/>
        </p:nvSpPr>
        <p:spPr>
          <a:xfrm>
            <a:off x="2971800" y="3714690"/>
            <a:ext cx="3048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52" name="TextBox 151"/>
          <p:cNvSpPr txBox="1"/>
          <p:nvPr/>
        </p:nvSpPr>
        <p:spPr>
          <a:xfrm>
            <a:off x="3505200" y="3714690"/>
            <a:ext cx="304800" cy="400110"/>
          </a:xfrm>
          <a:prstGeom prst="rect">
            <a:avLst/>
          </a:prstGeom>
          <a:noFill/>
        </p:spPr>
        <p:txBody>
          <a:bodyPr wrap="square" rtlCol="0">
            <a:spAutoFit/>
          </a:bodyPr>
          <a:lstStyle/>
          <a:p>
            <a:r>
              <a:rPr lang="en-US" sz="2000" b="1" dirty="0" smtClean="0">
                <a:solidFill>
                  <a:srgbClr val="FF0000"/>
                </a:solidFill>
              </a:rPr>
              <a:t>4</a:t>
            </a:r>
            <a:endParaRPr lang="en-US" sz="2000" b="1" dirty="0">
              <a:solidFill>
                <a:srgbClr val="FF0000"/>
              </a:solidFill>
            </a:endParaRPr>
          </a:p>
        </p:txBody>
      </p:sp>
      <p:sp>
        <p:nvSpPr>
          <p:cNvPr id="153" name="TextBox 152"/>
          <p:cNvSpPr txBox="1"/>
          <p:nvPr/>
        </p:nvSpPr>
        <p:spPr>
          <a:xfrm>
            <a:off x="3962400" y="3714690"/>
            <a:ext cx="304800" cy="400110"/>
          </a:xfrm>
          <a:prstGeom prst="rect">
            <a:avLst/>
          </a:prstGeom>
          <a:noFill/>
        </p:spPr>
        <p:txBody>
          <a:bodyPr wrap="square" rtlCol="0">
            <a:spAutoFit/>
          </a:bodyPr>
          <a:lstStyle/>
          <a:p>
            <a:r>
              <a:rPr lang="en-US" sz="2000" b="1" dirty="0" smtClean="0">
                <a:solidFill>
                  <a:srgbClr val="FF0000"/>
                </a:solidFill>
              </a:rPr>
              <a:t>2</a:t>
            </a:r>
            <a:endParaRPr lang="en-US" sz="2000" b="1" dirty="0">
              <a:solidFill>
                <a:srgbClr val="FF0000"/>
              </a:solidFill>
            </a:endParaRPr>
          </a:p>
        </p:txBody>
      </p:sp>
      <p:sp>
        <p:nvSpPr>
          <p:cNvPr id="154" name="TextBox 153"/>
          <p:cNvSpPr txBox="1"/>
          <p:nvPr/>
        </p:nvSpPr>
        <p:spPr>
          <a:xfrm>
            <a:off x="4419600" y="3714690"/>
            <a:ext cx="304800" cy="400110"/>
          </a:xfrm>
          <a:prstGeom prst="rect">
            <a:avLst/>
          </a:prstGeom>
          <a:noFill/>
        </p:spPr>
        <p:txBody>
          <a:bodyPr wrap="square" rtlCol="0">
            <a:spAutoFit/>
          </a:bodyPr>
          <a:lstStyle/>
          <a:p>
            <a:r>
              <a:rPr lang="en-US" sz="2000" b="1" dirty="0" smtClean="0">
                <a:solidFill>
                  <a:srgbClr val="FF0000"/>
                </a:solidFill>
              </a:rPr>
              <a:t>3</a:t>
            </a:r>
            <a:endParaRPr lang="en-US" sz="2000" b="1" dirty="0">
              <a:solidFill>
                <a:srgbClr val="FF0000"/>
              </a:solidFill>
            </a:endParaRPr>
          </a:p>
        </p:txBody>
      </p:sp>
      <p:grpSp>
        <p:nvGrpSpPr>
          <p:cNvPr id="23" name="Group 154"/>
          <p:cNvGrpSpPr/>
          <p:nvPr/>
        </p:nvGrpSpPr>
        <p:grpSpPr>
          <a:xfrm>
            <a:off x="1524000" y="1219200"/>
            <a:ext cx="457200" cy="2133600"/>
            <a:chOff x="1066800" y="1828800"/>
            <a:chExt cx="457200" cy="2133600"/>
          </a:xfrm>
        </p:grpSpPr>
        <p:grpSp>
          <p:nvGrpSpPr>
            <p:cNvPr id="24" name="Group 13"/>
            <p:cNvGrpSpPr/>
            <p:nvPr/>
          </p:nvGrpSpPr>
          <p:grpSpPr>
            <a:xfrm>
              <a:off x="1066800" y="1828800"/>
              <a:ext cx="457200" cy="2133600"/>
              <a:chOff x="152400" y="1752600"/>
              <a:chExt cx="457200" cy="2133600"/>
            </a:xfrm>
          </p:grpSpPr>
          <p:sp>
            <p:nvSpPr>
              <p:cNvPr id="159" name="Rectangle 15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0" name="TextBox 15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61" name="Straight Connector 16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62" name="TextBox 161"/>
              <p:cNvSpPr txBox="1"/>
              <p:nvPr/>
            </p:nvSpPr>
            <p:spPr>
              <a:xfrm>
                <a:off x="152400" y="2419290"/>
                <a:ext cx="457200" cy="369332"/>
              </a:xfrm>
              <a:prstGeom prst="rect">
                <a:avLst/>
              </a:prstGeom>
              <a:noFill/>
            </p:spPr>
            <p:txBody>
              <a:bodyPr wrap="square" rtlCol="0">
                <a:spAutoFit/>
              </a:bodyPr>
              <a:lstStyle/>
              <a:p>
                <a:endParaRPr lang="en-US" b="1" dirty="0"/>
              </a:p>
            </p:txBody>
          </p:sp>
          <p:sp>
            <p:nvSpPr>
              <p:cNvPr id="163" name="TextBox 162"/>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164" name="TextBox 163"/>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65" name="Straight Connector 16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66" name="Straight Connector 16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57" name="TextBox 156"/>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58" name="TextBox 157"/>
            <p:cNvSpPr txBox="1"/>
            <p:nvPr/>
          </p:nvSpPr>
          <p:spPr>
            <a:xfrm>
              <a:off x="1143000" y="1905000"/>
              <a:ext cx="304800" cy="400110"/>
            </a:xfrm>
            <a:prstGeom prst="rect">
              <a:avLst/>
            </a:prstGeom>
            <a:noFill/>
          </p:spPr>
          <p:txBody>
            <a:bodyPr wrap="square" rtlCol="0">
              <a:spAutoFit/>
            </a:bodyPr>
            <a:lstStyle/>
            <a:p>
              <a:r>
                <a:rPr lang="en-US" sz="2000" b="1" dirty="0" smtClean="0"/>
                <a:t>-</a:t>
              </a:r>
              <a:endParaRPr lang="en-US" sz="2000" b="1" dirty="0"/>
            </a:p>
          </p:txBody>
        </p:sp>
      </p:grpSp>
      <p:grpSp>
        <p:nvGrpSpPr>
          <p:cNvPr id="25" name="Group 167"/>
          <p:cNvGrpSpPr/>
          <p:nvPr/>
        </p:nvGrpSpPr>
        <p:grpSpPr>
          <a:xfrm>
            <a:off x="1905000" y="1219200"/>
            <a:ext cx="457200" cy="2133600"/>
            <a:chOff x="1066800" y="1828800"/>
            <a:chExt cx="457200" cy="2133600"/>
          </a:xfrm>
        </p:grpSpPr>
        <p:grpSp>
          <p:nvGrpSpPr>
            <p:cNvPr id="26" name="Group 13"/>
            <p:cNvGrpSpPr/>
            <p:nvPr/>
          </p:nvGrpSpPr>
          <p:grpSpPr>
            <a:xfrm>
              <a:off x="1066800" y="1828800"/>
              <a:ext cx="457200" cy="2133600"/>
              <a:chOff x="152400" y="1752600"/>
              <a:chExt cx="457200" cy="2133600"/>
            </a:xfrm>
          </p:grpSpPr>
          <p:sp>
            <p:nvSpPr>
              <p:cNvPr id="172" name="Rectangle 171"/>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3" name="TextBox 172"/>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74" name="Straight Connector 173"/>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75" name="TextBox 174"/>
              <p:cNvSpPr txBox="1"/>
              <p:nvPr/>
            </p:nvSpPr>
            <p:spPr>
              <a:xfrm>
                <a:off x="152400" y="2419290"/>
                <a:ext cx="457200" cy="369332"/>
              </a:xfrm>
              <a:prstGeom prst="rect">
                <a:avLst/>
              </a:prstGeom>
              <a:noFill/>
            </p:spPr>
            <p:txBody>
              <a:bodyPr wrap="square" rtlCol="0">
                <a:spAutoFit/>
              </a:bodyPr>
              <a:lstStyle/>
              <a:p>
                <a:endParaRPr lang="en-US" b="1" dirty="0"/>
              </a:p>
            </p:txBody>
          </p:sp>
          <p:sp>
            <p:nvSpPr>
              <p:cNvPr id="176" name="TextBox 175"/>
              <p:cNvSpPr txBox="1"/>
              <p:nvPr/>
            </p:nvSpPr>
            <p:spPr>
              <a:xfrm>
                <a:off x="152400" y="2876490"/>
                <a:ext cx="457200" cy="400110"/>
              </a:xfrm>
              <a:prstGeom prst="rect">
                <a:avLst/>
              </a:prstGeom>
              <a:noFill/>
            </p:spPr>
            <p:txBody>
              <a:bodyPr wrap="square" rtlCol="0">
                <a:spAutoFit/>
              </a:bodyPr>
              <a:lstStyle/>
              <a:p>
                <a:r>
                  <a:rPr lang="en-US" sz="2000" b="1" dirty="0" smtClean="0"/>
                  <a:t>7</a:t>
                </a:r>
                <a:endParaRPr lang="en-US" b="1" dirty="0"/>
              </a:p>
            </p:txBody>
          </p:sp>
          <p:sp>
            <p:nvSpPr>
              <p:cNvPr id="177" name="TextBox 176"/>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78" name="Straight Connector 177"/>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70" name="TextBox 169"/>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71" name="TextBox 170"/>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sp>
        <p:nvSpPr>
          <p:cNvPr id="182" name="TextBox 181"/>
          <p:cNvSpPr txBox="1"/>
          <p:nvPr/>
        </p:nvSpPr>
        <p:spPr>
          <a:xfrm>
            <a:off x="76200" y="4191000"/>
            <a:ext cx="5257800" cy="646331"/>
          </a:xfrm>
          <a:prstGeom prst="rect">
            <a:avLst/>
          </a:prstGeom>
          <a:noFill/>
        </p:spPr>
        <p:txBody>
          <a:bodyPr wrap="square" rtlCol="0">
            <a:spAutoFit/>
          </a:bodyPr>
          <a:lstStyle/>
          <a:p>
            <a:pPr marL="342900" indent="-342900">
              <a:buAutoNum type="arabicParenR"/>
            </a:pPr>
            <a:r>
              <a:rPr lang="en-US" dirty="0" smtClean="0"/>
              <a:t>Check for which page can replaced ? </a:t>
            </a:r>
            <a:br>
              <a:rPr lang="en-US" dirty="0" smtClean="0"/>
            </a:br>
            <a:r>
              <a:rPr lang="en-US" dirty="0" smtClean="0"/>
              <a:t>7 is least recently used in past ,so replaced it</a:t>
            </a:r>
          </a:p>
        </p:txBody>
      </p:sp>
      <p:cxnSp>
        <p:nvCxnSpPr>
          <p:cNvPr id="184" name="Straight Connector 183"/>
          <p:cNvCxnSpPr/>
          <p:nvPr/>
        </p:nvCxnSpPr>
        <p:spPr>
          <a:xfrm flipH="1">
            <a:off x="1981200" y="2438400"/>
            <a:ext cx="228600" cy="2286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7" name="Group 184"/>
          <p:cNvGrpSpPr/>
          <p:nvPr/>
        </p:nvGrpSpPr>
        <p:grpSpPr>
          <a:xfrm>
            <a:off x="2362200" y="1219200"/>
            <a:ext cx="457200" cy="2133600"/>
            <a:chOff x="1066800" y="1828800"/>
            <a:chExt cx="457200" cy="2133600"/>
          </a:xfrm>
        </p:grpSpPr>
        <p:grpSp>
          <p:nvGrpSpPr>
            <p:cNvPr id="28" name="Group 13"/>
            <p:cNvGrpSpPr/>
            <p:nvPr/>
          </p:nvGrpSpPr>
          <p:grpSpPr>
            <a:xfrm>
              <a:off x="1066800" y="1828800"/>
              <a:ext cx="457200" cy="2133600"/>
              <a:chOff x="152400" y="1752600"/>
              <a:chExt cx="457200" cy="2133600"/>
            </a:xfrm>
          </p:grpSpPr>
          <p:sp>
            <p:nvSpPr>
              <p:cNvPr id="189" name="Rectangle 18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0" name="TextBox 18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91" name="Straight Connector 19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92" name="TextBox 191"/>
              <p:cNvSpPr txBox="1"/>
              <p:nvPr/>
            </p:nvSpPr>
            <p:spPr>
              <a:xfrm>
                <a:off x="152400" y="2419290"/>
                <a:ext cx="457200" cy="369332"/>
              </a:xfrm>
              <a:prstGeom prst="rect">
                <a:avLst/>
              </a:prstGeom>
              <a:noFill/>
            </p:spPr>
            <p:txBody>
              <a:bodyPr wrap="square" rtlCol="0">
                <a:spAutoFit/>
              </a:bodyPr>
              <a:lstStyle/>
              <a:p>
                <a:endParaRPr lang="en-US" b="1" dirty="0"/>
              </a:p>
            </p:txBody>
          </p:sp>
          <p:sp>
            <p:nvSpPr>
              <p:cNvPr id="193" name="TextBox 192"/>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194" name="TextBox 193"/>
              <p:cNvSpPr txBox="1"/>
              <p:nvPr/>
            </p:nvSpPr>
            <p:spPr>
              <a:xfrm>
                <a:off x="152400" y="3333690"/>
                <a:ext cx="457200" cy="400110"/>
              </a:xfrm>
              <a:prstGeom prst="rect">
                <a:avLst/>
              </a:prstGeom>
              <a:noFill/>
            </p:spPr>
            <p:txBody>
              <a:bodyPr wrap="square" rtlCol="0">
                <a:spAutoFit/>
              </a:bodyPr>
              <a:lstStyle/>
              <a:p>
                <a:r>
                  <a:rPr lang="en-US" sz="2000" b="1" dirty="0" smtClean="0"/>
                  <a:t>F</a:t>
                </a:r>
                <a:endParaRPr lang="en-US" b="1" dirty="0"/>
              </a:p>
            </p:txBody>
          </p:sp>
          <p:cxnSp>
            <p:nvCxnSpPr>
              <p:cNvPr id="195" name="Straight Connector 19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6" name="Straight Connector 19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87" name="TextBox 186"/>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188" name="TextBox 187"/>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grpSp>
        <p:nvGrpSpPr>
          <p:cNvPr id="29" name="Group 196"/>
          <p:cNvGrpSpPr/>
          <p:nvPr/>
        </p:nvGrpSpPr>
        <p:grpSpPr>
          <a:xfrm>
            <a:off x="2819400" y="1219200"/>
            <a:ext cx="457200" cy="2133600"/>
            <a:chOff x="1066800" y="1828800"/>
            <a:chExt cx="457200" cy="2133600"/>
          </a:xfrm>
        </p:grpSpPr>
        <p:grpSp>
          <p:nvGrpSpPr>
            <p:cNvPr id="30" name="Group 13"/>
            <p:cNvGrpSpPr/>
            <p:nvPr/>
          </p:nvGrpSpPr>
          <p:grpSpPr>
            <a:xfrm>
              <a:off x="1066800" y="1828800"/>
              <a:ext cx="457200" cy="2133600"/>
              <a:chOff x="152400" y="1752600"/>
              <a:chExt cx="457200" cy="2133600"/>
            </a:xfrm>
          </p:grpSpPr>
          <p:sp>
            <p:nvSpPr>
              <p:cNvPr id="201" name="Rectangle 200"/>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2" name="TextBox 201"/>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03" name="Straight Connector 20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04" name="TextBox 203"/>
              <p:cNvSpPr txBox="1"/>
              <p:nvPr/>
            </p:nvSpPr>
            <p:spPr>
              <a:xfrm>
                <a:off x="152400" y="2419290"/>
                <a:ext cx="457200" cy="369332"/>
              </a:xfrm>
              <a:prstGeom prst="rect">
                <a:avLst/>
              </a:prstGeom>
              <a:noFill/>
            </p:spPr>
            <p:txBody>
              <a:bodyPr wrap="square" rtlCol="0">
                <a:spAutoFit/>
              </a:bodyPr>
              <a:lstStyle/>
              <a:p>
                <a:endParaRPr lang="en-US" b="1" dirty="0"/>
              </a:p>
            </p:txBody>
          </p:sp>
          <p:sp>
            <p:nvSpPr>
              <p:cNvPr id="205" name="TextBox 204"/>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06" name="TextBox 205"/>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07" name="Straight Connector 206"/>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9" name="TextBox 198"/>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00" name="TextBox 199"/>
            <p:cNvSpPr txBox="1"/>
            <p:nvPr/>
          </p:nvSpPr>
          <p:spPr>
            <a:xfrm>
              <a:off x="1143000" y="1905000"/>
              <a:ext cx="304800" cy="400110"/>
            </a:xfrm>
            <a:prstGeom prst="rect">
              <a:avLst/>
            </a:prstGeom>
            <a:noFill/>
          </p:spPr>
          <p:txBody>
            <a:bodyPr wrap="square" rtlCol="0">
              <a:spAutoFit/>
            </a:bodyPr>
            <a:lstStyle/>
            <a:p>
              <a:r>
                <a:rPr lang="en-US" sz="2000" b="1" dirty="0" smtClean="0"/>
                <a:t>1</a:t>
              </a:r>
              <a:endParaRPr lang="en-US" sz="2000" b="1" dirty="0"/>
            </a:p>
          </p:txBody>
        </p:sp>
      </p:grpSp>
      <p:grpSp>
        <p:nvGrpSpPr>
          <p:cNvPr id="31" name="Group 208"/>
          <p:cNvGrpSpPr/>
          <p:nvPr/>
        </p:nvGrpSpPr>
        <p:grpSpPr>
          <a:xfrm>
            <a:off x="3276600" y="1219200"/>
            <a:ext cx="457200" cy="2133600"/>
            <a:chOff x="1066800" y="1828800"/>
            <a:chExt cx="457200" cy="2133600"/>
          </a:xfrm>
        </p:grpSpPr>
        <p:grpSp>
          <p:nvGrpSpPr>
            <p:cNvPr id="224" name="Group 13"/>
            <p:cNvGrpSpPr/>
            <p:nvPr/>
          </p:nvGrpSpPr>
          <p:grpSpPr>
            <a:xfrm>
              <a:off x="1066800" y="1828800"/>
              <a:ext cx="457200" cy="2133600"/>
              <a:chOff x="152400" y="1752600"/>
              <a:chExt cx="457200" cy="2133600"/>
            </a:xfrm>
          </p:grpSpPr>
          <p:sp>
            <p:nvSpPr>
              <p:cNvPr id="213" name="Rectangle 212"/>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4" name="TextBox 213"/>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15" name="Straight Connector 214"/>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16" name="TextBox 215"/>
              <p:cNvSpPr txBox="1"/>
              <p:nvPr/>
            </p:nvSpPr>
            <p:spPr>
              <a:xfrm>
                <a:off x="152400" y="2419290"/>
                <a:ext cx="457200" cy="369332"/>
              </a:xfrm>
              <a:prstGeom prst="rect">
                <a:avLst/>
              </a:prstGeom>
              <a:noFill/>
            </p:spPr>
            <p:txBody>
              <a:bodyPr wrap="square" rtlCol="0">
                <a:spAutoFit/>
              </a:bodyPr>
              <a:lstStyle/>
              <a:p>
                <a:endParaRPr lang="en-US" b="1" dirty="0"/>
              </a:p>
            </p:txBody>
          </p:sp>
          <p:sp>
            <p:nvSpPr>
              <p:cNvPr id="217" name="TextBox 216"/>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18" name="TextBox 217"/>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19" name="Straight Connector 218"/>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0" name="Straight Connector 219"/>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11" name="TextBox 210"/>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12" name="TextBox 211"/>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sp>
        <p:nvSpPr>
          <p:cNvPr id="221" name="TextBox 220"/>
          <p:cNvSpPr txBox="1"/>
          <p:nvPr/>
        </p:nvSpPr>
        <p:spPr>
          <a:xfrm>
            <a:off x="76200" y="4876800"/>
            <a:ext cx="4876800" cy="646331"/>
          </a:xfrm>
          <a:prstGeom prst="rect">
            <a:avLst/>
          </a:prstGeom>
          <a:noFill/>
        </p:spPr>
        <p:txBody>
          <a:bodyPr wrap="square" rtlCol="0">
            <a:spAutoFit/>
          </a:bodyPr>
          <a:lstStyle/>
          <a:p>
            <a:pPr marL="342900" indent="-342900"/>
            <a:r>
              <a:rPr lang="en-US" dirty="0" smtClean="0"/>
              <a:t>2)   Check for which page can replaced ? </a:t>
            </a:r>
            <a:br>
              <a:rPr lang="en-US" dirty="0" smtClean="0"/>
            </a:br>
            <a:r>
              <a:rPr lang="en-US" dirty="0" smtClean="0"/>
              <a:t>1 is </a:t>
            </a:r>
            <a:r>
              <a:rPr lang="en-US" dirty="0" smtClean="0"/>
              <a:t>least recently used in past</a:t>
            </a:r>
            <a:r>
              <a:rPr lang="en-US" dirty="0" smtClean="0"/>
              <a:t>, so replaced it</a:t>
            </a:r>
          </a:p>
        </p:txBody>
      </p:sp>
      <p:cxnSp>
        <p:nvCxnSpPr>
          <p:cNvPr id="223" name="Straight Connector 222"/>
          <p:cNvCxnSpPr/>
          <p:nvPr/>
        </p:nvCxnSpPr>
        <p:spPr>
          <a:xfrm flipH="1">
            <a:off x="2895600" y="1371600"/>
            <a:ext cx="304800" cy="3048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25" name="Group 223"/>
          <p:cNvGrpSpPr/>
          <p:nvPr/>
        </p:nvGrpSpPr>
        <p:grpSpPr>
          <a:xfrm>
            <a:off x="3733800" y="1219200"/>
            <a:ext cx="457200" cy="2133600"/>
            <a:chOff x="1066800" y="1828800"/>
            <a:chExt cx="457200" cy="2133600"/>
          </a:xfrm>
        </p:grpSpPr>
        <p:grpSp>
          <p:nvGrpSpPr>
            <p:cNvPr id="236" name="Group 13"/>
            <p:cNvGrpSpPr/>
            <p:nvPr/>
          </p:nvGrpSpPr>
          <p:grpSpPr>
            <a:xfrm>
              <a:off x="1066800" y="1828800"/>
              <a:ext cx="457200" cy="2133600"/>
              <a:chOff x="152400" y="1752600"/>
              <a:chExt cx="457200" cy="2133600"/>
            </a:xfrm>
          </p:grpSpPr>
          <p:sp>
            <p:nvSpPr>
              <p:cNvPr id="228" name="Rectangle 227"/>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TextBox 228"/>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30" name="Straight Connector 229"/>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31" name="TextBox 230"/>
              <p:cNvSpPr txBox="1"/>
              <p:nvPr/>
            </p:nvSpPr>
            <p:spPr>
              <a:xfrm>
                <a:off x="152400" y="2419290"/>
                <a:ext cx="457200" cy="369332"/>
              </a:xfrm>
              <a:prstGeom prst="rect">
                <a:avLst/>
              </a:prstGeom>
              <a:noFill/>
            </p:spPr>
            <p:txBody>
              <a:bodyPr wrap="square" rtlCol="0">
                <a:spAutoFit/>
              </a:bodyPr>
              <a:lstStyle/>
              <a:p>
                <a:endParaRPr lang="en-US" b="1" dirty="0"/>
              </a:p>
            </p:txBody>
          </p:sp>
          <p:sp>
            <p:nvSpPr>
              <p:cNvPr id="232" name="TextBox 231"/>
              <p:cNvSpPr txBox="1"/>
              <p:nvPr/>
            </p:nvSpPr>
            <p:spPr>
              <a:xfrm>
                <a:off x="152400" y="2876490"/>
                <a:ext cx="457200" cy="400110"/>
              </a:xfrm>
              <a:prstGeom prst="rect">
                <a:avLst/>
              </a:prstGeom>
              <a:noFill/>
            </p:spPr>
            <p:txBody>
              <a:bodyPr wrap="square" rtlCol="0">
                <a:spAutoFit/>
              </a:bodyPr>
              <a:lstStyle/>
              <a:p>
                <a:r>
                  <a:rPr lang="en-US" sz="2000" b="1" dirty="0" smtClean="0"/>
                  <a:t> 2</a:t>
                </a:r>
                <a:endParaRPr lang="en-US" b="1" dirty="0"/>
              </a:p>
            </p:txBody>
          </p:sp>
          <p:sp>
            <p:nvSpPr>
              <p:cNvPr id="233" name="TextBox 232"/>
              <p:cNvSpPr txBox="1"/>
              <p:nvPr/>
            </p:nvSpPr>
            <p:spPr>
              <a:xfrm>
                <a:off x="152400" y="3333690"/>
                <a:ext cx="457200" cy="369332"/>
              </a:xfrm>
              <a:prstGeom prst="rect">
                <a:avLst/>
              </a:prstGeom>
              <a:noFill/>
            </p:spPr>
            <p:txBody>
              <a:bodyPr wrap="square" rtlCol="0">
                <a:spAutoFit/>
              </a:bodyPr>
              <a:lstStyle/>
              <a:p>
                <a:r>
                  <a:rPr lang="en-US" b="1" dirty="0" smtClean="0"/>
                  <a:t>H</a:t>
                </a:r>
                <a:endParaRPr lang="en-US" b="1" dirty="0"/>
              </a:p>
            </p:txBody>
          </p:sp>
          <p:cxnSp>
            <p:nvCxnSpPr>
              <p:cNvPr id="234" name="Straight Connector 233"/>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26" name="TextBox 225"/>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27" name="TextBox 226"/>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grpSp>
        <p:nvGrpSpPr>
          <p:cNvPr id="237" name="Group 236"/>
          <p:cNvGrpSpPr/>
          <p:nvPr/>
        </p:nvGrpSpPr>
        <p:grpSpPr>
          <a:xfrm>
            <a:off x="4191000" y="1219200"/>
            <a:ext cx="457200" cy="2133600"/>
            <a:chOff x="1066800" y="1828800"/>
            <a:chExt cx="457200" cy="2133600"/>
          </a:xfrm>
        </p:grpSpPr>
        <p:grpSp>
          <p:nvGrpSpPr>
            <p:cNvPr id="238" name="Group 13"/>
            <p:cNvGrpSpPr/>
            <p:nvPr/>
          </p:nvGrpSpPr>
          <p:grpSpPr>
            <a:xfrm>
              <a:off x="1066800" y="1828800"/>
              <a:ext cx="457200" cy="2133600"/>
              <a:chOff x="152400" y="1752600"/>
              <a:chExt cx="457200" cy="2133600"/>
            </a:xfrm>
          </p:grpSpPr>
          <p:sp>
            <p:nvSpPr>
              <p:cNvPr id="241" name="Rectangle 240"/>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2" name="TextBox 241"/>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43" name="Straight Connector 242"/>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44" name="TextBox 243"/>
              <p:cNvSpPr txBox="1"/>
              <p:nvPr/>
            </p:nvSpPr>
            <p:spPr>
              <a:xfrm>
                <a:off x="152400" y="2419290"/>
                <a:ext cx="457200" cy="369332"/>
              </a:xfrm>
              <a:prstGeom prst="rect">
                <a:avLst/>
              </a:prstGeom>
              <a:noFill/>
            </p:spPr>
            <p:txBody>
              <a:bodyPr wrap="square" rtlCol="0">
                <a:spAutoFit/>
              </a:bodyPr>
              <a:lstStyle/>
              <a:p>
                <a:endParaRPr lang="en-US" b="1" dirty="0"/>
              </a:p>
            </p:txBody>
          </p:sp>
          <p:sp>
            <p:nvSpPr>
              <p:cNvPr id="245" name="TextBox 244"/>
              <p:cNvSpPr txBox="1"/>
              <p:nvPr/>
            </p:nvSpPr>
            <p:spPr>
              <a:xfrm>
                <a:off x="152400" y="2876490"/>
                <a:ext cx="457200" cy="400110"/>
              </a:xfrm>
              <a:prstGeom prst="rect">
                <a:avLst/>
              </a:prstGeom>
              <a:noFill/>
            </p:spPr>
            <p:txBody>
              <a:bodyPr wrap="square" rtlCol="0">
                <a:spAutoFit/>
              </a:bodyPr>
              <a:lstStyle/>
              <a:p>
                <a:r>
                  <a:rPr lang="en-US" sz="2000" b="1" dirty="0" smtClean="0"/>
                  <a:t> 4</a:t>
                </a:r>
                <a:endParaRPr lang="en-US" b="1" dirty="0"/>
              </a:p>
            </p:txBody>
          </p:sp>
          <p:sp>
            <p:nvSpPr>
              <p:cNvPr id="246" name="TextBox 245"/>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47" name="Straight Connector 246"/>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8" name="Straight Connector 247"/>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39" name="TextBox 238"/>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40" name="TextBox 239"/>
            <p:cNvSpPr txBox="1"/>
            <p:nvPr/>
          </p:nvSpPr>
          <p:spPr>
            <a:xfrm>
              <a:off x="1143000" y="1905000"/>
              <a:ext cx="304800" cy="400110"/>
            </a:xfrm>
            <a:prstGeom prst="rect">
              <a:avLst/>
            </a:prstGeom>
            <a:noFill/>
          </p:spPr>
          <p:txBody>
            <a:bodyPr wrap="square" rtlCol="0">
              <a:spAutoFit/>
            </a:bodyPr>
            <a:lstStyle/>
            <a:p>
              <a:r>
                <a:rPr lang="en-US" sz="2000" b="1" dirty="0" smtClean="0"/>
                <a:t>3</a:t>
              </a:r>
              <a:endParaRPr lang="en-US" sz="2000" b="1" dirty="0"/>
            </a:p>
          </p:txBody>
        </p:sp>
      </p:grpSp>
      <p:sp>
        <p:nvSpPr>
          <p:cNvPr id="249" name="TextBox 248"/>
          <p:cNvSpPr txBox="1"/>
          <p:nvPr/>
        </p:nvSpPr>
        <p:spPr>
          <a:xfrm>
            <a:off x="76200" y="5562600"/>
            <a:ext cx="4953000" cy="646331"/>
          </a:xfrm>
          <a:prstGeom prst="rect">
            <a:avLst/>
          </a:prstGeom>
          <a:noFill/>
        </p:spPr>
        <p:txBody>
          <a:bodyPr wrap="square" rtlCol="0">
            <a:spAutoFit/>
          </a:bodyPr>
          <a:lstStyle/>
          <a:p>
            <a:pPr marL="342900" indent="-342900"/>
            <a:r>
              <a:rPr lang="en-US" dirty="0" smtClean="0"/>
              <a:t>3</a:t>
            </a:r>
            <a:r>
              <a:rPr lang="en-US" dirty="0" smtClean="0"/>
              <a:t>)   Check for which page can replaced ? </a:t>
            </a:r>
            <a:br>
              <a:rPr lang="en-US" dirty="0" smtClean="0"/>
            </a:br>
            <a:r>
              <a:rPr lang="en-US" dirty="0" smtClean="0"/>
              <a:t>2 </a:t>
            </a:r>
            <a:r>
              <a:rPr lang="en-US" dirty="0" smtClean="0"/>
              <a:t>is least recently used in past</a:t>
            </a:r>
            <a:r>
              <a:rPr lang="en-US" dirty="0" smtClean="0"/>
              <a:t>, so replaced it</a:t>
            </a:r>
          </a:p>
        </p:txBody>
      </p:sp>
      <p:cxnSp>
        <p:nvCxnSpPr>
          <p:cNvPr id="251" name="Straight Connector 250"/>
          <p:cNvCxnSpPr/>
          <p:nvPr/>
        </p:nvCxnSpPr>
        <p:spPr>
          <a:xfrm flipH="1">
            <a:off x="3810000" y="2362200"/>
            <a:ext cx="228600" cy="304800"/>
          </a:xfrm>
          <a:prstGeom prst="line">
            <a:avLst/>
          </a:prstGeom>
        </p:spPr>
        <p:style>
          <a:lnRef idx="2">
            <a:schemeClr val="accent2"/>
          </a:lnRef>
          <a:fillRef idx="0">
            <a:schemeClr val="accent2"/>
          </a:fillRef>
          <a:effectRef idx="1">
            <a:schemeClr val="accent2"/>
          </a:effectRef>
          <a:fontRef idx="minor">
            <a:schemeClr val="tx1"/>
          </a:fontRef>
        </p:style>
      </p:cxnSp>
      <p:grpSp>
        <p:nvGrpSpPr>
          <p:cNvPr id="253" name="Group 264"/>
          <p:cNvGrpSpPr/>
          <p:nvPr/>
        </p:nvGrpSpPr>
        <p:grpSpPr>
          <a:xfrm>
            <a:off x="4648200" y="1219200"/>
            <a:ext cx="457200" cy="2133600"/>
            <a:chOff x="1066800" y="1828800"/>
            <a:chExt cx="457200" cy="2133600"/>
          </a:xfrm>
        </p:grpSpPr>
        <p:grpSp>
          <p:nvGrpSpPr>
            <p:cNvPr id="254" name="Group 13"/>
            <p:cNvGrpSpPr/>
            <p:nvPr/>
          </p:nvGrpSpPr>
          <p:grpSpPr>
            <a:xfrm>
              <a:off x="1066800" y="1828800"/>
              <a:ext cx="457200" cy="2133600"/>
              <a:chOff x="152400" y="1752600"/>
              <a:chExt cx="457200" cy="2133600"/>
            </a:xfrm>
          </p:grpSpPr>
          <p:sp>
            <p:nvSpPr>
              <p:cNvPr id="269" name="Rectangle 268"/>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0" name="TextBox 269"/>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271" name="Straight Connector 270"/>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272" name="TextBox 271"/>
              <p:cNvSpPr txBox="1"/>
              <p:nvPr/>
            </p:nvSpPr>
            <p:spPr>
              <a:xfrm>
                <a:off x="152400" y="2419290"/>
                <a:ext cx="457200" cy="369332"/>
              </a:xfrm>
              <a:prstGeom prst="rect">
                <a:avLst/>
              </a:prstGeom>
              <a:noFill/>
            </p:spPr>
            <p:txBody>
              <a:bodyPr wrap="square" rtlCol="0">
                <a:spAutoFit/>
              </a:bodyPr>
              <a:lstStyle/>
              <a:p>
                <a:endParaRPr lang="en-US" b="1" dirty="0"/>
              </a:p>
            </p:txBody>
          </p:sp>
          <p:sp>
            <p:nvSpPr>
              <p:cNvPr id="273" name="TextBox 272"/>
              <p:cNvSpPr txBox="1"/>
              <p:nvPr/>
            </p:nvSpPr>
            <p:spPr>
              <a:xfrm>
                <a:off x="152400" y="2876490"/>
                <a:ext cx="457200" cy="400110"/>
              </a:xfrm>
              <a:prstGeom prst="rect">
                <a:avLst/>
              </a:prstGeom>
              <a:noFill/>
            </p:spPr>
            <p:txBody>
              <a:bodyPr wrap="square" rtlCol="0">
                <a:spAutoFit/>
              </a:bodyPr>
              <a:lstStyle/>
              <a:p>
                <a:r>
                  <a:rPr lang="en-US" sz="2000" b="1" dirty="0" smtClean="0"/>
                  <a:t> 4</a:t>
                </a:r>
                <a:endParaRPr lang="en-US" b="1" dirty="0"/>
              </a:p>
            </p:txBody>
          </p:sp>
          <p:sp>
            <p:nvSpPr>
              <p:cNvPr id="274" name="TextBox 273"/>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75" name="Straight Connector 274"/>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267" name="TextBox 266"/>
            <p:cNvSpPr txBox="1"/>
            <p:nvPr/>
          </p:nvSpPr>
          <p:spPr>
            <a:xfrm>
              <a:off x="1143000" y="2438400"/>
              <a:ext cx="304800" cy="400110"/>
            </a:xfrm>
            <a:prstGeom prst="rect">
              <a:avLst/>
            </a:prstGeom>
            <a:noFill/>
          </p:spPr>
          <p:txBody>
            <a:bodyPr wrap="square" rtlCol="0">
              <a:spAutoFit/>
            </a:bodyPr>
            <a:lstStyle/>
            <a:p>
              <a:r>
                <a:rPr lang="en-US" sz="2000" b="1" dirty="0" smtClean="0"/>
                <a:t>0</a:t>
              </a:r>
              <a:endParaRPr lang="en-US" sz="2000" b="1" dirty="0"/>
            </a:p>
          </p:txBody>
        </p:sp>
        <p:sp>
          <p:nvSpPr>
            <p:cNvPr id="268" name="TextBox 267"/>
            <p:cNvSpPr txBox="1"/>
            <p:nvPr/>
          </p:nvSpPr>
          <p:spPr>
            <a:xfrm>
              <a:off x="1143000" y="1905000"/>
              <a:ext cx="304800" cy="400110"/>
            </a:xfrm>
            <a:prstGeom prst="rect">
              <a:avLst/>
            </a:prstGeom>
            <a:noFill/>
          </p:spPr>
          <p:txBody>
            <a:bodyPr wrap="square" rtlCol="0">
              <a:spAutoFit/>
            </a:bodyPr>
            <a:lstStyle/>
            <a:p>
              <a:r>
                <a:rPr lang="en-US" sz="2000" b="1" dirty="0" smtClean="0"/>
                <a:t>2</a:t>
              </a:r>
              <a:endParaRPr lang="en-US" sz="2000" b="1" dirty="0"/>
            </a:p>
          </p:txBody>
        </p:sp>
      </p:grpSp>
      <p:sp>
        <p:nvSpPr>
          <p:cNvPr id="277" name="Rectangle 276"/>
          <p:cNvSpPr/>
          <p:nvPr/>
        </p:nvSpPr>
        <p:spPr>
          <a:xfrm>
            <a:off x="5562600" y="4343400"/>
            <a:ext cx="3200400" cy="646331"/>
          </a:xfrm>
          <a:prstGeom prst="rect">
            <a:avLst/>
          </a:prstGeom>
        </p:spPr>
        <p:txBody>
          <a:bodyPr wrap="square">
            <a:spAutoFit/>
          </a:bodyPr>
          <a:lstStyle/>
          <a:p>
            <a:r>
              <a:rPr lang="en-US" dirty="0" smtClean="0"/>
              <a:t>No. of Page Fault </a:t>
            </a:r>
            <a:r>
              <a:rPr lang="en-US" dirty="0" smtClean="0"/>
              <a:t>=8 ,</a:t>
            </a:r>
            <a:br>
              <a:rPr lang="en-US" dirty="0" smtClean="0"/>
            </a:br>
            <a:r>
              <a:rPr lang="en-US" dirty="0" smtClean="0"/>
              <a:t> </a:t>
            </a:r>
            <a:r>
              <a:rPr lang="en-US" dirty="0" smtClean="0"/>
              <a:t>No. of </a:t>
            </a:r>
            <a:r>
              <a:rPr lang="en-US" dirty="0" smtClean="0"/>
              <a:t>Hits=2</a:t>
            </a:r>
            <a:endParaRPr lang="en-US" dirty="0"/>
          </a:p>
        </p:txBody>
      </p:sp>
      <p:cxnSp>
        <p:nvCxnSpPr>
          <p:cNvPr id="167" name="Straight Connector 166"/>
          <p:cNvCxnSpPr/>
          <p:nvPr/>
        </p:nvCxnSpPr>
        <p:spPr>
          <a:xfrm flipH="1">
            <a:off x="4343400" y="1295400"/>
            <a:ext cx="228600" cy="3048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69" name="Group 264"/>
          <p:cNvGrpSpPr/>
          <p:nvPr/>
        </p:nvGrpSpPr>
        <p:grpSpPr>
          <a:xfrm>
            <a:off x="5105400" y="1219200"/>
            <a:ext cx="457200" cy="2133600"/>
            <a:chOff x="1066800" y="1828800"/>
            <a:chExt cx="457200" cy="2133600"/>
          </a:xfrm>
        </p:grpSpPr>
        <p:grpSp>
          <p:nvGrpSpPr>
            <p:cNvPr id="180" name="Group 13"/>
            <p:cNvGrpSpPr/>
            <p:nvPr/>
          </p:nvGrpSpPr>
          <p:grpSpPr>
            <a:xfrm>
              <a:off x="1066800" y="1828800"/>
              <a:ext cx="457200" cy="2133600"/>
              <a:chOff x="152400" y="1752600"/>
              <a:chExt cx="457200" cy="2133600"/>
            </a:xfrm>
          </p:grpSpPr>
          <p:sp>
            <p:nvSpPr>
              <p:cNvPr id="185" name="Rectangle 184"/>
              <p:cNvSpPr/>
              <p:nvPr/>
            </p:nvSpPr>
            <p:spPr>
              <a:xfrm>
                <a:off x="152400" y="1752600"/>
                <a:ext cx="457200"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6" name="TextBox 185"/>
              <p:cNvSpPr txBox="1"/>
              <p:nvPr/>
            </p:nvSpPr>
            <p:spPr>
              <a:xfrm>
                <a:off x="152400" y="1828800"/>
                <a:ext cx="457200" cy="369332"/>
              </a:xfrm>
              <a:prstGeom prst="rect">
                <a:avLst/>
              </a:prstGeom>
              <a:noFill/>
            </p:spPr>
            <p:txBody>
              <a:bodyPr wrap="square" rtlCol="0">
                <a:spAutoFit/>
              </a:bodyPr>
              <a:lstStyle/>
              <a:p>
                <a:endParaRPr lang="en-US" b="1" dirty="0"/>
              </a:p>
            </p:txBody>
          </p:sp>
          <p:cxnSp>
            <p:nvCxnSpPr>
              <p:cNvPr id="197" name="Straight Connector 196"/>
              <p:cNvCxnSpPr/>
              <p:nvPr/>
            </p:nvCxnSpPr>
            <p:spPr>
              <a:xfrm>
                <a:off x="152400" y="2286000"/>
                <a:ext cx="457200" cy="0"/>
              </a:xfrm>
              <a:prstGeom prst="line">
                <a:avLst/>
              </a:prstGeom>
            </p:spPr>
            <p:style>
              <a:lnRef idx="2">
                <a:schemeClr val="accent6"/>
              </a:lnRef>
              <a:fillRef idx="0">
                <a:schemeClr val="accent6"/>
              </a:fillRef>
              <a:effectRef idx="1">
                <a:schemeClr val="accent6"/>
              </a:effectRef>
              <a:fontRef idx="minor">
                <a:schemeClr val="tx1"/>
              </a:fontRef>
            </p:style>
          </p:cxnSp>
          <p:sp>
            <p:nvSpPr>
              <p:cNvPr id="198" name="TextBox 197"/>
              <p:cNvSpPr txBox="1"/>
              <p:nvPr/>
            </p:nvSpPr>
            <p:spPr>
              <a:xfrm>
                <a:off x="152400" y="2419290"/>
                <a:ext cx="457200" cy="369332"/>
              </a:xfrm>
              <a:prstGeom prst="rect">
                <a:avLst/>
              </a:prstGeom>
              <a:noFill/>
            </p:spPr>
            <p:txBody>
              <a:bodyPr wrap="square" rtlCol="0">
                <a:spAutoFit/>
              </a:bodyPr>
              <a:lstStyle/>
              <a:p>
                <a:endParaRPr lang="en-US" b="1" dirty="0"/>
              </a:p>
            </p:txBody>
          </p:sp>
          <p:sp>
            <p:nvSpPr>
              <p:cNvPr id="209" name="TextBox 208"/>
              <p:cNvSpPr txBox="1"/>
              <p:nvPr/>
            </p:nvSpPr>
            <p:spPr>
              <a:xfrm>
                <a:off x="152400" y="2876490"/>
                <a:ext cx="457200" cy="400110"/>
              </a:xfrm>
              <a:prstGeom prst="rect">
                <a:avLst/>
              </a:prstGeom>
              <a:noFill/>
            </p:spPr>
            <p:txBody>
              <a:bodyPr wrap="square" rtlCol="0">
                <a:spAutoFit/>
              </a:bodyPr>
              <a:lstStyle/>
              <a:p>
                <a:r>
                  <a:rPr lang="en-US" sz="2000" b="1" dirty="0" smtClean="0"/>
                  <a:t> 4</a:t>
                </a:r>
                <a:endParaRPr lang="en-US" b="1" dirty="0"/>
              </a:p>
            </p:txBody>
          </p:sp>
          <p:sp>
            <p:nvSpPr>
              <p:cNvPr id="210" name="TextBox 209"/>
              <p:cNvSpPr txBox="1"/>
              <p:nvPr/>
            </p:nvSpPr>
            <p:spPr>
              <a:xfrm>
                <a:off x="152400" y="3333690"/>
                <a:ext cx="457200" cy="369332"/>
              </a:xfrm>
              <a:prstGeom prst="rect">
                <a:avLst/>
              </a:prstGeom>
              <a:noFill/>
            </p:spPr>
            <p:txBody>
              <a:bodyPr wrap="square" rtlCol="0">
                <a:spAutoFit/>
              </a:bodyPr>
              <a:lstStyle/>
              <a:p>
                <a:r>
                  <a:rPr lang="en-US" b="1" dirty="0" smtClean="0"/>
                  <a:t>F</a:t>
                </a:r>
                <a:endParaRPr lang="en-US" b="1" dirty="0"/>
              </a:p>
            </p:txBody>
          </p:sp>
          <p:cxnSp>
            <p:nvCxnSpPr>
              <p:cNvPr id="222" name="Straight Connector 221"/>
              <p:cNvCxnSpPr/>
              <p:nvPr/>
            </p:nvCxnSpPr>
            <p:spPr>
              <a:xfrm>
                <a:off x="152400" y="2819400"/>
                <a:ext cx="4572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5" name="Straight Connector 264"/>
              <p:cNvCxnSpPr/>
              <p:nvPr/>
            </p:nvCxnSpPr>
            <p:spPr>
              <a:xfrm>
                <a:off x="152400" y="3276600"/>
                <a:ext cx="457200"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81" name="TextBox 180"/>
            <p:cNvSpPr txBox="1"/>
            <p:nvPr/>
          </p:nvSpPr>
          <p:spPr>
            <a:xfrm>
              <a:off x="1143000" y="2438400"/>
              <a:ext cx="304800" cy="400110"/>
            </a:xfrm>
            <a:prstGeom prst="rect">
              <a:avLst/>
            </a:prstGeom>
            <a:noFill/>
          </p:spPr>
          <p:txBody>
            <a:bodyPr wrap="square" rtlCol="0">
              <a:spAutoFit/>
            </a:bodyPr>
            <a:lstStyle/>
            <a:p>
              <a:r>
                <a:rPr lang="en-US" sz="2000" b="1" dirty="0" smtClean="0"/>
                <a:t>3</a:t>
              </a:r>
              <a:endParaRPr lang="en-US" sz="2000" b="1" dirty="0"/>
            </a:p>
          </p:txBody>
        </p:sp>
        <p:sp>
          <p:nvSpPr>
            <p:cNvPr id="183" name="TextBox 182"/>
            <p:cNvSpPr txBox="1"/>
            <p:nvPr/>
          </p:nvSpPr>
          <p:spPr>
            <a:xfrm>
              <a:off x="1143000" y="1905000"/>
              <a:ext cx="304800" cy="400110"/>
            </a:xfrm>
            <a:prstGeom prst="rect">
              <a:avLst/>
            </a:prstGeom>
            <a:noFill/>
          </p:spPr>
          <p:txBody>
            <a:bodyPr wrap="square" rtlCol="0">
              <a:spAutoFit/>
            </a:bodyPr>
            <a:lstStyle/>
            <a:p>
              <a:r>
                <a:rPr lang="en-US" sz="2000" b="1" dirty="0" smtClean="0"/>
                <a:t>2</a:t>
              </a:r>
              <a:endParaRPr lang="en-US" sz="2000" b="1" dirty="0"/>
            </a:p>
          </p:txBody>
        </p:sp>
      </p:grpSp>
      <p:cxnSp>
        <p:nvCxnSpPr>
          <p:cNvPr id="266" name="Straight Connector 265"/>
          <p:cNvCxnSpPr/>
          <p:nvPr/>
        </p:nvCxnSpPr>
        <p:spPr>
          <a:xfrm flipH="1">
            <a:off x="4800600" y="1905000"/>
            <a:ext cx="228600" cy="304800"/>
          </a:xfrm>
          <a:prstGeom prst="line">
            <a:avLst/>
          </a:prstGeom>
        </p:spPr>
        <p:style>
          <a:lnRef idx="2">
            <a:schemeClr val="accent2"/>
          </a:lnRef>
          <a:fillRef idx="0">
            <a:schemeClr val="accent2"/>
          </a:fillRef>
          <a:effectRef idx="1">
            <a:schemeClr val="accent2"/>
          </a:effectRef>
          <a:fontRef idx="minor">
            <a:schemeClr val="tx1"/>
          </a:fontRef>
        </p:style>
      </p:cxnSp>
      <p:sp>
        <p:nvSpPr>
          <p:cNvPr id="278" name="TextBox 277"/>
          <p:cNvSpPr txBox="1"/>
          <p:nvPr/>
        </p:nvSpPr>
        <p:spPr>
          <a:xfrm>
            <a:off x="76200" y="6211669"/>
            <a:ext cx="4953000" cy="646331"/>
          </a:xfrm>
          <a:prstGeom prst="rect">
            <a:avLst/>
          </a:prstGeom>
          <a:noFill/>
        </p:spPr>
        <p:txBody>
          <a:bodyPr wrap="square" rtlCol="0">
            <a:spAutoFit/>
          </a:bodyPr>
          <a:lstStyle/>
          <a:p>
            <a:pPr marL="342900" indent="-342900"/>
            <a:r>
              <a:rPr lang="en-US" dirty="0" smtClean="0"/>
              <a:t>4</a:t>
            </a:r>
            <a:r>
              <a:rPr lang="en-US" dirty="0" smtClean="0"/>
              <a:t>)   Check for which page can replaced ? </a:t>
            </a:r>
            <a:br>
              <a:rPr lang="en-US" dirty="0" smtClean="0"/>
            </a:br>
            <a:r>
              <a:rPr lang="en-US" dirty="0" smtClean="0"/>
              <a:t>3 </a:t>
            </a:r>
            <a:r>
              <a:rPr lang="en-US" dirty="0" smtClean="0"/>
              <a:t>is least recently used in past</a:t>
            </a:r>
            <a:r>
              <a:rPr lang="en-US" dirty="0" smtClean="0"/>
              <a:t>, so replaced it</a:t>
            </a:r>
          </a:p>
        </p:txBody>
      </p:sp>
      <p:sp>
        <p:nvSpPr>
          <p:cNvPr id="279" name="TextBox 278"/>
          <p:cNvSpPr txBox="1"/>
          <p:nvPr/>
        </p:nvSpPr>
        <p:spPr>
          <a:xfrm>
            <a:off x="5105400" y="5791201"/>
            <a:ext cx="4038600" cy="923330"/>
          </a:xfrm>
          <a:prstGeom prst="rect">
            <a:avLst/>
          </a:prstGeom>
          <a:noFill/>
        </p:spPr>
        <p:txBody>
          <a:bodyPr wrap="square" rtlCol="0">
            <a:spAutoFit/>
          </a:bodyPr>
          <a:lstStyle/>
          <a:p>
            <a:pPr marL="342900" indent="-342900"/>
            <a:r>
              <a:rPr lang="en-US" dirty="0" smtClean="0"/>
              <a:t>5)   Check for which page can replaced ? </a:t>
            </a:r>
            <a:br>
              <a:rPr lang="en-US" dirty="0" smtClean="0"/>
            </a:br>
            <a:r>
              <a:rPr lang="en-US" dirty="0" smtClean="0"/>
              <a:t>0 </a:t>
            </a:r>
            <a:r>
              <a:rPr lang="en-US" dirty="0" smtClean="0"/>
              <a:t>is least recently used in past</a:t>
            </a:r>
            <a:r>
              <a:rPr lang="en-US" dirty="0" smtClean="0"/>
              <a:t>, so replaced it</a:t>
            </a:r>
          </a:p>
        </p:txBody>
      </p:sp>
      <p:grpSp>
        <p:nvGrpSpPr>
          <p:cNvPr id="292" name="Group 291"/>
          <p:cNvGrpSpPr/>
          <p:nvPr/>
        </p:nvGrpSpPr>
        <p:grpSpPr>
          <a:xfrm>
            <a:off x="3657600" y="990600"/>
            <a:ext cx="2819400" cy="76200"/>
            <a:chOff x="3657600" y="990600"/>
            <a:chExt cx="2819400" cy="76200"/>
          </a:xfrm>
        </p:grpSpPr>
        <p:cxnSp>
          <p:nvCxnSpPr>
            <p:cNvPr id="281" name="Straight Arrow Connector 280"/>
            <p:cNvCxnSpPr/>
            <p:nvPr/>
          </p:nvCxnSpPr>
          <p:spPr>
            <a:xfrm flipH="1">
              <a:off x="3657600" y="1066800"/>
              <a:ext cx="281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1148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4196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46482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49530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2578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5626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58674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72200" y="9906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6477000" y="990600"/>
              <a:ext cx="0" cy="76200"/>
            </a:xfrm>
            <a:prstGeom prst="line">
              <a:avLst/>
            </a:prstGeom>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5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7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27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5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1" nodeType="clickEffect">
                                  <p:stCondLst>
                                    <p:cond delay="0"/>
                                  </p:stCondLst>
                                  <p:childTnLst>
                                    <p:set>
                                      <p:cBhvr>
                                        <p:cTn id="122" dur="1" fill="hold">
                                          <p:stCondLst>
                                            <p:cond delay="0"/>
                                          </p:stCondLst>
                                        </p:cTn>
                                        <p:tgtEl>
                                          <p:spTgt spid="27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27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6" grpId="0"/>
      <p:bldP spid="147" grpId="0"/>
      <p:bldP spid="148" grpId="0"/>
      <p:bldP spid="149" grpId="0"/>
      <p:bldP spid="150" grpId="0"/>
      <p:bldP spid="151" grpId="0"/>
      <p:bldP spid="152" grpId="0"/>
      <p:bldP spid="153" grpId="0"/>
      <p:bldP spid="154" grpId="0"/>
      <p:bldP spid="182" grpId="0"/>
      <p:bldP spid="221" grpId="0"/>
      <p:bldP spid="249" grpId="0"/>
      <p:bldP spid="278" grpId="0"/>
      <p:bldP spid="278" grpId="1"/>
      <p:bldP spid="279" grpId="0"/>
      <p:bldP spid="279" grpId="1"/>
      <p:bldP spid="279" grpId="2"/>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Example 2</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228600" y="1700213"/>
            <a:ext cx="8686800" cy="5157787"/>
          </a:xfrm>
          <a:prstGeom prst="rect">
            <a:avLst/>
          </a:prstGeom>
          <a:noFill/>
          <a:ln w="9525">
            <a:noFill/>
            <a:miter lim="800000"/>
            <a:headEnd/>
            <a:tailEnd/>
          </a:ln>
        </p:spPr>
      </p:pic>
      <p:sp>
        <p:nvSpPr>
          <p:cNvPr id="6" name="Rectangle 5"/>
          <p:cNvSpPr/>
          <p:nvPr/>
        </p:nvSpPr>
        <p:spPr>
          <a:xfrm>
            <a:off x="457200" y="990600"/>
            <a:ext cx="7772400" cy="400110"/>
          </a:xfrm>
          <a:prstGeom prst="rect">
            <a:avLst/>
          </a:prstGeom>
        </p:spPr>
        <p:txBody>
          <a:bodyPr wrap="square">
            <a:spAutoFit/>
          </a:bodyPr>
          <a:lstStyle/>
          <a:p>
            <a:r>
              <a:rPr lang="en-US" sz="2000" dirty="0" smtClean="0"/>
              <a:t>reference string 6, 1, 1, 2, 0, 3, 4, 6, 0, 2, 1, 2, 1, 2, 0, 3, 2, 1, 2, 0</a:t>
            </a:r>
            <a:endParaRPr lang="en-US" sz="20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Q. Consider a reference string: 4, 7, 6, 1, 7, 6, 1, 2, 7, 2. the number of frames in the memory is 3. Find out the number of page faults respective to:</a:t>
            </a:r>
          </a:p>
          <a:p>
            <a:r>
              <a:rPr lang="en-US" dirty="0" smtClean="0"/>
              <a:t>Optimal Page Replacement Algorithm</a:t>
            </a:r>
          </a:p>
          <a:p>
            <a:r>
              <a:rPr lang="en-US" dirty="0" smtClean="0"/>
              <a:t>FIFO Page Replacement Algorithm</a:t>
            </a:r>
          </a:p>
          <a:p>
            <a:r>
              <a:rPr lang="en-US" dirty="0" smtClean="0"/>
              <a:t>LRU Page Replacement Algorithm</a:t>
            </a:r>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457200" y="152400"/>
            <a:ext cx="8229600" cy="4434681"/>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81000" y="685800"/>
            <a:ext cx="8458200" cy="4953000"/>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33400" y="990600"/>
            <a:ext cx="8229599" cy="5105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Organization in Memory</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20000"/>
          </a:bodyPr>
          <a:lstStyle/>
          <a:p>
            <a:pPr algn="just"/>
            <a:r>
              <a:rPr lang="en-US" dirty="0" smtClean="0"/>
              <a:t>Main memory is organized as a linear or one-dimensional address space, </a:t>
            </a:r>
          </a:p>
          <a:p>
            <a:pPr algn="just"/>
            <a:r>
              <a:rPr lang="en-US" dirty="0" smtClean="0"/>
              <a:t>means it is made up of a sequence of bytes or words. </a:t>
            </a:r>
          </a:p>
          <a:p>
            <a:pPr algn="just"/>
            <a:r>
              <a:rPr lang="en-US" dirty="0" smtClean="0"/>
              <a:t>Programs can be broken down into smaller parts called </a:t>
            </a:r>
            <a:r>
              <a:rPr lang="en-US" b="1" dirty="0" smtClean="0"/>
              <a:t>modules</a:t>
            </a:r>
            <a:r>
              <a:rPr lang="en-US" dirty="0" smtClean="0"/>
              <a:t>. </a:t>
            </a:r>
          </a:p>
          <a:p>
            <a:pPr algn="just"/>
            <a:r>
              <a:rPr lang="en-US" dirty="0" smtClean="0"/>
              <a:t>These modules can have different types:</a:t>
            </a:r>
          </a:p>
          <a:p>
            <a:pPr algn="just"/>
            <a:r>
              <a:rPr lang="en-US" b="1" dirty="0" err="1" smtClean="0"/>
              <a:t>Unmodifiable</a:t>
            </a:r>
            <a:r>
              <a:rPr lang="en-US" b="1" dirty="0" smtClean="0"/>
              <a:t> Modules:</a:t>
            </a:r>
            <a:endParaRPr lang="en-US" dirty="0" smtClean="0"/>
          </a:p>
          <a:p>
            <a:pPr lvl="1" algn="just"/>
            <a:r>
              <a:rPr lang="en-US" dirty="0" smtClean="0"/>
              <a:t>These can only be read or executed but not changed. Examples include library functions or system code.</a:t>
            </a:r>
          </a:p>
          <a:p>
            <a:pPr algn="just"/>
            <a:r>
              <a:rPr lang="en-US" b="1" dirty="0" smtClean="0"/>
              <a:t>Modifiable Modules:</a:t>
            </a:r>
            <a:endParaRPr lang="en-US" dirty="0" smtClean="0"/>
          </a:p>
          <a:p>
            <a:pPr lvl="1" algn="just"/>
            <a:r>
              <a:rPr lang="en-US" dirty="0" smtClean="0"/>
              <a:t>These contain data that can be changed during program execution, like variables in a user application.</a:t>
            </a:r>
          </a:p>
          <a:p>
            <a:pPr algn="just"/>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Organization in Memory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Computer memory is structured into two main levels: </a:t>
            </a:r>
            <a:r>
              <a:rPr lang="en-US" b="1" dirty="0" smtClean="0"/>
              <a:t>main memory</a:t>
            </a:r>
            <a:r>
              <a:rPr lang="en-US" dirty="0" smtClean="0"/>
              <a:t> and </a:t>
            </a:r>
            <a:r>
              <a:rPr lang="en-US" b="1" dirty="0" smtClean="0"/>
              <a:t>secondary memory</a:t>
            </a:r>
            <a:r>
              <a:rPr lang="en-US" dirty="0" smtClean="0"/>
              <a:t>.</a:t>
            </a:r>
          </a:p>
          <a:p>
            <a:r>
              <a:rPr lang="en-US" b="1" dirty="0" smtClean="0"/>
              <a:t>Main Memory:</a:t>
            </a:r>
            <a:endParaRPr lang="en-US" dirty="0" smtClean="0"/>
          </a:p>
          <a:p>
            <a:pPr lvl="1"/>
            <a:r>
              <a:rPr lang="en-US" dirty="0" smtClean="0"/>
              <a:t>This is the fast and expensive type of memory where currently used programs and data are stored.</a:t>
            </a:r>
          </a:p>
          <a:p>
            <a:pPr lvl="1"/>
            <a:r>
              <a:rPr lang="en-US" dirty="0" smtClean="0"/>
              <a:t>It is </a:t>
            </a:r>
            <a:r>
              <a:rPr lang="en-US" b="1" dirty="0" smtClean="0"/>
              <a:t>volatile</a:t>
            </a:r>
            <a:r>
              <a:rPr lang="en-US" dirty="0" smtClean="0"/>
              <a:t>, meaning that it loses its data when the power is turned off.</a:t>
            </a:r>
          </a:p>
          <a:p>
            <a:r>
              <a:rPr lang="en-US" b="1" dirty="0" smtClean="0"/>
              <a:t>Secondary Memory:</a:t>
            </a:r>
            <a:endParaRPr lang="en-US" dirty="0" smtClean="0"/>
          </a:p>
          <a:p>
            <a:pPr lvl="1"/>
            <a:r>
              <a:rPr lang="en-US" dirty="0" smtClean="0"/>
              <a:t>This is slower and cheaper memory used for long-term storage of data and programs, such as hard drives or SSDs.</a:t>
            </a:r>
          </a:p>
          <a:p>
            <a:pPr lvl="1"/>
            <a:r>
              <a:rPr lang="en-US" dirty="0" smtClean="0"/>
              <a:t>It retains data even when the computer is turned off.</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US" dirty="0" smtClean="0"/>
              <a:t>Physical Organization in Memory</a:t>
            </a:r>
            <a:endParaRPr lang="en-US" dirty="0"/>
          </a:p>
        </p:txBody>
      </p:sp>
      <p:sp>
        <p:nvSpPr>
          <p:cNvPr id="3" name="Content Placeholder 2"/>
          <p:cNvSpPr>
            <a:spLocks noGrp="1"/>
          </p:cNvSpPr>
          <p:nvPr>
            <p:ph idx="1"/>
          </p:nvPr>
        </p:nvSpPr>
        <p:spPr>
          <a:xfrm>
            <a:off x="457200" y="685800"/>
            <a:ext cx="8229600" cy="6172200"/>
          </a:xfrm>
        </p:spPr>
        <p:txBody>
          <a:bodyPr>
            <a:normAutofit fontScale="70000" lnSpcReduction="20000"/>
          </a:bodyPr>
          <a:lstStyle/>
          <a:p>
            <a:r>
              <a:rPr lang="en-US" b="1" dirty="0" smtClean="0"/>
              <a:t>Flow of Information</a:t>
            </a:r>
          </a:p>
          <a:p>
            <a:r>
              <a:rPr lang="en-US" dirty="0" smtClean="0"/>
              <a:t>The main concern in a computer system is how information flows between main memory and secondary memory. Programmers face two challenges:</a:t>
            </a:r>
          </a:p>
          <a:p>
            <a:r>
              <a:rPr lang="en-US" b="1" dirty="0" smtClean="0"/>
              <a:t>Overlaying:</a:t>
            </a:r>
            <a:endParaRPr lang="en-US" dirty="0" smtClean="0"/>
          </a:p>
          <a:p>
            <a:pPr lvl="1"/>
            <a:r>
              <a:rPr lang="en-US" dirty="0" smtClean="0"/>
              <a:t>When there isn’t enough main memory available for a program and its data, programmers can use a technique called </a:t>
            </a:r>
            <a:r>
              <a:rPr lang="en-US" b="1" dirty="0" smtClean="0"/>
              <a:t>overlaying</a:t>
            </a:r>
            <a:r>
              <a:rPr lang="en-US" dirty="0" smtClean="0"/>
              <a:t>. This means assigning different modules to the same memory space to make better use of limited memory.</a:t>
            </a:r>
          </a:p>
          <a:p>
            <a:pPr lvl="1"/>
            <a:r>
              <a:rPr lang="en-US" dirty="0" smtClean="0"/>
              <a:t>However, this can be complicated and time-consuming because programmers have to carefully manage which modules are in memory at any given time.</a:t>
            </a:r>
          </a:p>
          <a:p>
            <a:pPr lvl="1"/>
            <a:r>
              <a:rPr lang="en-US" dirty="0" smtClean="0"/>
              <a:t>Example :The text editor has three main modules: </a:t>
            </a:r>
            <a:r>
              <a:rPr lang="en-US" b="1" dirty="0" smtClean="0"/>
              <a:t>User Interface (UI)</a:t>
            </a:r>
            <a:r>
              <a:rPr lang="en-US" dirty="0" smtClean="0"/>
              <a:t>, </a:t>
            </a:r>
            <a:r>
              <a:rPr lang="en-US" b="1" dirty="0" smtClean="0"/>
              <a:t>Text Processing</a:t>
            </a:r>
            <a:r>
              <a:rPr lang="en-US" dirty="0" smtClean="0"/>
              <a:t>, and </a:t>
            </a:r>
            <a:r>
              <a:rPr lang="en-US" b="1" dirty="0" smtClean="0"/>
              <a:t>File Management</a:t>
            </a:r>
            <a:r>
              <a:rPr lang="en-US" dirty="0" smtClean="0"/>
              <a:t>.</a:t>
            </a:r>
          </a:p>
          <a:p>
            <a:pPr lvl="1"/>
            <a:r>
              <a:rPr lang="en-US" dirty="0" smtClean="0"/>
              <a:t>When a user opens the text editor, only the </a:t>
            </a:r>
            <a:r>
              <a:rPr lang="en-US" b="1" dirty="0" smtClean="0"/>
              <a:t>User Interface</a:t>
            </a:r>
            <a:r>
              <a:rPr lang="en-US" dirty="0" smtClean="0"/>
              <a:t> module is loaded into memory. </a:t>
            </a:r>
          </a:p>
          <a:p>
            <a:pPr lvl="1"/>
            <a:r>
              <a:rPr lang="en-US" dirty="0" smtClean="0"/>
              <a:t>Once the user types some text and needs to save it, the program can </a:t>
            </a:r>
            <a:r>
              <a:rPr lang="en-US" b="1" dirty="0" smtClean="0"/>
              <a:t>swap out</a:t>
            </a:r>
            <a:r>
              <a:rPr lang="en-US" dirty="0" smtClean="0"/>
              <a:t> the </a:t>
            </a:r>
            <a:r>
              <a:rPr lang="en-US" b="1" dirty="0" smtClean="0"/>
              <a:t>User Interface</a:t>
            </a:r>
            <a:r>
              <a:rPr lang="en-US" dirty="0" smtClean="0"/>
              <a:t> module and </a:t>
            </a:r>
            <a:r>
              <a:rPr lang="en-US" b="1" dirty="0" smtClean="0"/>
              <a:t>load</a:t>
            </a:r>
            <a:r>
              <a:rPr lang="en-US" dirty="0" smtClean="0"/>
              <a:t> the </a:t>
            </a:r>
            <a:r>
              <a:rPr lang="en-US" b="1" dirty="0" smtClean="0"/>
              <a:t>File Management</a:t>
            </a:r>
            <a:r>
              <a:rPr lang="en-US" dirty="0" smtClean="0"/>
              <a:t> module into the same memory space.</a:t>
            </a:r>
          </a:p>
          <a:p>
            <a:pPr lvl="1"/>
            <a:r>
              <a:rPr lang="en-US" dirty="0" smtClean="0"/>
              <a:t>After saving the file, the program can then swap out the </a:t>
            </a:r>
            <a:r>
              <a:rPr lang="en-US" b="1" dirty="0" smtClean="0"/>
              <a:t>File Management</a:t>
            </a:r>
            <a:r>
              <a:rPr lang="en-US" dirty="0" smtClean="0"/>
              <a:t> module and load the </a:t>
            </a:r>
            <a:r>
              <a:rPr lang="en-US" b="1" dirty="0" smtClean="0"/>
              <a:t>Text Processing</a:t>
            </a:r>
            <a:r>
              <a:rPr lang="en-US" dirty="0" smtClean="0"/>
              <a:t> module to allow the user to edit the text further.</a:t>
            </a:r>
          </a:p>
          <a:p>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Memory partitioning</a:t>
            </a:r>
            <a:endParaRPr lang="en-US" dirty="0"/>
          </a:p>
        </p:txBody>
      </p:sp>
      <p:sp>
        <p:nvSpPr>
          <p:cNvPr id="3" name="Content Placeholder 2"/>
          <p:cNvSpPr>
            <a:spLocks noGrp="1"/>
          </p:cNvSpPr>
          <p:nvPr>
            <p:ph idx="1"/>
          </p:nvPr>
        </p:nvSpPr>
        <p:spPr>
          <a:xfrm>
            <a:off x="228600" y="1219200"/>
            <a:ext cx="8686800" cy="4906963"/>
          </a:xfrm>
        </p:spPr>
        <p:txBody>
          <a:bodyPr>
            <a:normAutofit/>
          </a:bodyPr>
          <a:lstStyle/>
          <a:p>
            <a:pPr fontAlgn="base"/>
            <a:r>
              <a:rPr lang="en-US" dirty="0" smtClean="0"/>
              <a:t>There are two Memory Management techniques:</a:t>
            </a:r>
          </a:p>
          <a:p>
            <a:pPr lvl="1" fontAlgn="base"/>
            <a:r>
              <a:rPr lang="en-US" b="1" dirty="0" smtClean="0"/>
              <a:t>Contiguous</a:t>
            </a:r>
            <a:endParaRPr lang="en-US" dirty="0" smtClean="0"/>
          </a:p>
          <a:p>
            <a:pPr lvl="1" fontAlgn="base"/>
            <a:r>
              <a:rPr lang="en-US" b="1" dirty="0" smtClean="0"/>
              <a:t>Non-Contiguous</a:t>
            </a:r>
            <a:endParaRPr lang="en-US" dirty="0" smtClean="0"/>
          </a:p>
          <a:p>
            <a:pPr fontAlgn="base"/>
            <a:r>
              <a:rPr lang="en-US" dirty="0" smtClean="0"/>
              <a:t>In Contiguous Technique, executing process must be loaded entirely in the main memory.</a:t>
            </a:r>
          </a:p>
          <a:p>
            <a:pPr fontAlgn="base"/>
            <a:r>
              <a:rPr lang="en-US" dirty="0" smtClean="0"/>
              <a:t>Contiguous Technique can be divided into: </a:t>
            </a:r>
          </a:p>
          <a:p>
            <a:pPr lvl="1" fontAlgn="base"/>
            <a:r>
              <a:rPr lang="en-US" dirty="0" smtClean="0"/>
              <a:t>Fixed (or static) partitioning </a:t>
            </a:r>
          </a:p>
          <a:p>
            <a:pPr lvl="1" fontAlgn="base"/>
            <a:r>
              <a:rPr lang="en-US" dirty="0" smtClean="0"/>
              <a:t>Variable (or dynamic) partitioning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Memory partitioning</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Memory partitioning in an operating system (OS) is a technique used to divide the system's main memory (RAM) into different sections or partitions.</a:t>
            </a:r>
          </a:p>
          <a:p>
            <a:pPr algn="just"/>
            <a:r>
              <a:rPr lang="en-US" dirty="0" smtClean="0"/>
              <a:t> It is employed to allocate memory to various processes or programs, ensuring efficient use of system resources. </a:t>
            </a:r>
          </a:p>
          <a:p>
            <a:pPr algn="just"/>
            <a:r>
              <a:rPr lang="en-US" dirty="0" smtClean="0"/>
              <a:t>types of memory partitioning methods, :</a:t>
            </a:r>
          </a:p>
          <a:p>
            <a:pPr algn="just">
              <a:buNone/>
            </a:pPr>
            <a:r>
              <a:rPr lang="en-US" dirty="0" smtClean="0"/>
              <a:t>     1)Fixed (Static) Partitioning </a:t>
            </a:r>
          </a:p>
          <a:p>
            <a:pPr algn="just">
              <a:buNone/>
            </a:pPr>
            <a:r>
              <a:rPr lang="en-US" dirty="0" smtClean="0"/>
              <a:t>     2) variable(dynamic ) Partitioning</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Fixed (Static) Partitioning</a:t>
            </a:r>
            <a:r>
              <a:rPr lang="en-US" dirty="0" smtClean="0"/>
              <a:t>:</a:t>
            </a:r>
            <a:br>
              <a:rPr lang="en-US" dirty="0" smtClean="0"/>
            </a:b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pPr algn="just"/>
            <a:r>
              <a:rPr lang="en-US" dirty="0" smtClean="0"/>
              <a:t>is a memory allocation technique </a:t>
            </a:r>
          </a:p>
          <a:p>
            <a:pPr algn="just"/>
            <a:r>
              <a:rPr lang="en-US" dirty="0" smtClean="0"/>
              <a:t>used in operating systems to divide the physical memory into fixed-size partitions or regions, </a:t>
            </a:r>
          </a:p>
          <a:p>
            <a:pPr algn="just"/>
            <a:r>
              <a:rPr lang="en-US" dirty="0" smtClean="0"/>
              <a:t>each assigned to a specific process .</a:t>
            </a:r>
          </a:p>
          <a:p>
            <a:pPr algn="just"/>
            <a:r>
              <a:rPr lang="en-US" dirty="0" smtClean="0"/>
              <a:t>Each partition holds one process, but if the process is smaller than the partition, the remaining space is wasted </a:t>
            </a:r>
            <a:r>
              <a:rPr lang="en-US" b="1" dirty="0" smtClean="0"/>
              <a:t>(</a:t>
            </a:r>
            <a:r>
              <a:rPr lang="en-US" b="1" dirty="0" smtClean="0">
                <a:solidFill>
                  <a:srgbClr val="FF0000"/>
                </a:solidFill>
              </a:rPr>
              <a:t>internal fragmentation</a:t>
            </a:r>
            <a:r>
              <a:rPr lang="en-US" b="1" dirty="0" smtClean="0"/>
              <a:t>).</a:t>
            </a:r>
          </a:p>
          <a:p>
            <a:pPr algn="just"/>
            <a:r>
              <a:rPr lang="en-US" dirty="0" smtClean="0"/>
              <a:t>This method is easy to set up, but it’s not very efficient </a:t>
            </a:r>
          </a:p>
          <a:p>
            <a:pPr algn="just"/>
            <a:r>
              <a:rPr lang="en-US" dirty="0" smtClean="0"/>
              <a:t>because some memory may remain unused if the partition sizes don’t match the process sizes.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Fixed (Static) Partitioning</a:t>
            </a:r>
            <a:r>
              <a:rPr lang="en-US" dirty="0" smtClean="0"/>
              <a:t>:</a:t>
            </a:r>
            <a:br>
              <a:rPr lang="en-US" dirty="0" smtClean="0"/>
            </a:br>
            <a:endParaRPr lang="en-US" dirty="0"/>
          </a:p>
        </p:txBody>
      </p:sp>
      <p:sp>
        <p:nvSpPr>
          <p:cNvPr id="3" name="Content Placeholder 2"/>
          <p:cNvSpPr>
            <a:spLocks noGrp="1"/>
          </p:cNvSpPr>
          <p:nvPr>
            <p:ph idx="1"/>
          </p:nvPr>
        </p:nvSpPr>
        <p:spPr>
          <a:xfrm>
            <a:off x="457200" y="1219200"/>
            <a:ext cx="8229600" cy="5105400"/>
          </a:xfrm>
        </p:spPr>
        <p:txBody>
          <a:bodyPr>
            <a:normAutofit fontScale="77500" lnSpcReduction="20000"/>
          </a:bodyPr>
          <a:lstStyle/>
          <a:p>
            <a:pPr algn="just"/>
            <a:r>
              <a:rPr lang="en-US" dirty="0" smtClean="0"/>
              <a:t>Fixed partitioning is a useful memory allocation technique in situations where the number of processes is fixed, </a:t>
            </a:r>
          </a:p>
          <a:p>
            <a:pPr algn="just"/>
            <a:r>
              <a:rPr lang="en-US" dirty="0" smtClean="0"/>
              <a:t>and the memory requirements for each process are known in advance.</a:t>
            </a:r>
          </a:p>
          <a:p>
            <a:pPr algn="just"/>
            <a:r>
              <a:rPr lang="en-US" dirty="0" smtClean="0"/>
              <a:t>Fixed partitioning is here</a:t>
            </a:r>
          </a:p>
          <a:p>
            <a:pPr algn="just"/>
            <a:r>
              <a:rPr lang="en-US" dirty="0" smtClean="0"/>
              <a:t>No. of partitions are fixed .</a:t>
            </a:r>
          </a:p>
          <a:p>
            <a:pPr algn="just"/>
            <a:r>
              <a:rPr lang="en-US" dirty="0" smtClean="0"/>
              <a:t>Size of each partition may or may not be same .</a:t>
            </a:r>
          </a:p>
          <a:p>
            <a:pPr algn="just"/>
            <a:r>
              <a:rPr lang="en-US" dirty="0" smtClean="0"/>
              <a:t>Contiguous allocation so spanning not allowed</a:t>
            </a:r>
          </a:p>
          <a:p>
            <a:pPr algn="just"/>
            <a:r>
              <a:rPr lang="en-US" dirty="0" smtClean="0"/>
              <a:t>Spanning means put  a process across multiple locations in a part.</a:t>
            </a:r>
          </a:p>
          <a:p>
            <a:pPr algn="just"/>
            <a:r>
              <a:rPr lang="en-US" dirty="0" smtClean="0"/>
              <a:t>For partitioning  there are two possibilities: </a:t>
            </a:r>
          </a:p>
          <a:p>
            <a:pPr lvl="1" algn="just"/>
            <a:r>
              <a:rPr lang="en-US" dirty="0" smtClean="0"/>
              <a:t>a). Equal size partitioning </a:t>
            </a:r>
          </a:p>
          <a:p>
            <a:pPr lvl="1" algn="just"/>
            <a:r>
              <a:rPr lang="en-US" dirty="0" smtClean="0"/>
              <a:t>b). Unequal size Partition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a:t>
            </a:r>
            <a:endParaRPr lang="en-US" dirty="0"/>
          </a:p>
        </p:txBody>
      </p:sp>
      <p:sp>
        <p:nvSpPr>
          <p:cNvPr id="3" name="Content Placeholder 2"/>
          <p:cNvSpPr>
            <a:spLocks noGrp="1"/>
          </p:cNvSpPr>
          <p:nvPr>
            <p:ph idx="1"/>
          </p:nvPr>
        </p:nvSpPr>
        <p:spPr>
          <a:xfrm>
            <a:off x="457200" y="1600200"/>
            <a:ext cx="4724400" cy="4525963"/>
          </a:xfrm>
        </p:spPr>
        <p:style>
          <a:lnRef idx="2">
            <a:schemeClr val="dk1"/>
          </a:lnRef>
          <a:fillRef idx="1">
            <a:schemeClr val="lt1"/>
          </a:fillRef>
          <a:effectRef idx="0">
            <a:schemeClr val="dk1"/>
          </a:effectRef>
          <a:fontRef idx="minor">
            <a:schemeClr val="dk1"/>
          </a:fontRef>
        </p:style>
        <p:txBody>
          <a:bodyPr>
            <a:normAutofit lnSpcReduction="10000"/>
          </a:bodyPr>
          <a:lstStyle/>
          <a:p>
            <a:pPr algn="just"/>
            <a:r>
              <a:rPr lang="en-US" dirty="0" smtClean="0"/>
              <a:t>OS is an interface between hardware and User.</a:t>
            </a:r>
          </a:p>
          <a:p>
            <a:pPr algn="just"/>
            <a:r>
              <a:rPr lang="en-US" dirty="0" smtClean="0"/>
              <a:t>Goal of OS it to make communication efficient  between system and user.</a:t>
            </a:r>
          </a:p>
          <a:p>
            <a:pPr algn="just"/>
            <a:r>
              <a:rPr lang="en-US" dirty="0" smtClean="0"/>
              <a:t>System is consist of processor and memory.</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334000" y="1600200"/>
            <a:ext cx="3457575" cy="2133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257800" y="3876675"/>
            <a:ext cx="3543300" cy="229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0" y="381000"/>
            <a:ext cx="8763000" cy="6236732"/>
            <a:chOff x="-180680" y="381000"/>
            <a:chExt cx="8943680" cy="6236732"/>
          </a:xfrm>
        </p:grpSpPr>
        <p:grpSp>
          <p:nvGrpSpPr>
            <p:cNvPr id="14" name="Group 13"/>
            <p:cNvGrpSpPr/>
            <p:nvPr/>
          </p:nvGrpSpPr>
          <p:grpSpPr>
            <a:xfrm>
              <a:off x="1219200" y="457200"/>
              <a:ext cx="3581400" cy="5562600"/>
              <a:chOff x="1062990" y="457200"/>
              <a:chExt cx="4208145" cy="5562600"/>
            </a:xfrm>
          </p:grpSpPr>
          <p:sp>
            <p:nvSpPr>
              <p:cNvPr id="4" name="Rectangle 3"/>
              <p:cNvSpPr/>
              <p:nvPr/>
            </p:nvSpPr>
            <p:spPr>
              <a:xfrm>
                <a:off x="1600200" y="457200"/>
                <a:ext cx="2743200" cy="5562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traight Connector 5"/>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600200" y="2514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600200" y="35052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600200" y="44196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1905000"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13" name="TextBox 12"/>
              <p:cNvSpPr txBox="1"/>
              <p:nvPr/>
            </p:nvSpPr>
            <p:spPr>
              <a:xfrm>
                <a:off x="4419600" y="2069068"/>
                <a:ext cx="762000" cy="369332"/>
              </a:xfrm>
              <a:prstGeom prst="rect">
                <a:avLst/>
              </a:prstGeom>
              <a:noFill/>
            </p:spPr>
            <p:txBody>
              <a:bodyPr wrap="square" rtlCol="0">
                <a:spAutoFit/>
              </a:bodyPr>
              <a:lstStyle/>
              <a:p>
                <a:r>
                  <a:rPr lang="en-US" dirty="0" smtClean="0"/>
                  <a:t>4MB</a:t>
                </a:r>
                <a:endParaRPr lang="en-US" dirty="0"/>
              </a:p>
            </p:txBody>
          </p:sp>
          <p:sp>
            <p:nvSpPr>
              <p:cNvPr id="15" name="TextBox 14"/>
              <p:cNvSpPr txBox="1"/>
              <p:nvPr/>
            </p:nvSpPr>
            <p:spPr>
              <a:xfrm>
                <a:off x="4375785" y="2831068"/>
                <a:ext cx="762000" cy="369332"/>
              </a:xfrm>
              <a:prstGeom prst="rect">
                <a:avLst/>
              </a:prstGeom>
              <a:noFill/>
            </p:spPr>
            <p:txBody>
              <a:bodyPr wrap="square" rtlCol="0">
                <a:spAutoFit/>
              </a:bodyPr>
              <a:lstStyle/>
              <a:p>
                <a:r>
                  <a:rPr lang="en-US" dirty="0" smtClean="0"/>
                  <a:t>8MB</a:t>
                </a:r>
                <a:endParaRPr lang="en-US" dirty="0"/>
              </a:p>
            </p:txBody>
          </p:sp>
          <p:sp>
            <p:nvSpPr>
              <p:cNvPr id="16" name="TextBox 15"/>
              <p:cNvSpPr txBox="1"/>
              <p:nvPr/>
            </p:nvSpPr>
            <p:spPr>
              <a:xfrm>
                <a:off x="4375785" y="3733800"/>
                <a:ext cx="762000" cy="369332"/>
              </a:xfrm>
              <a:prstGeom prst="rect">
                <a:avLst/>
              </a:prstGeom>
              <a:noFill/>
            </p:spPr>
            <p:txBody>
              <a:bodyPr wrap="square" rtlCol="0">
                <a:spAutoFit/>
              </a:bodyPr>
              <a:lstStyle/>
              <a:p>
                <a:r>
                  <a:rPr lang="en-US" dirty="0" smtClean="0"/>
                  <a:t>8MB</a:t>
                </a:r>
                <a:endParaRPr lang="en-US" dirty="0"/>
              </a:p>
            </p:txBody>
          </p:sp>
          <p:sp>
            <p:nvSpPr>
              <p:cNvPr id="17" name="TextBox 16"/>
              <p:cNvSpPr txBox="1"/>
              <p:nvPr/>
            </p:nvSpPr>
            <p:spPr>
              <a:xfrm>
                <a:off x="4375785" y="4953000"/>
                <a:ext cx="895350" cy="369332"/>
              </a:xfrm>
              <a:prstGeom prst="rect">
                <a:avLst/>
              </a:prstGeom>
              <a:noFill/>
            </p:spPr>
            <p:txBody>
              <a:bodyPr wrap="square" rtlCol="0">
                <a:spAutoFit/>
              </a:bodyPr>
              <a:lstStyle/>
              <a:p>
                <a:r>
                  <a:rPr lang="en-US" dirty="0" smtClean="0"/>
                  <a:t>16MB</a:t>
                </a:r>
                <a:endParaRPr lang="en-US" dirty="0"/>
              </a:p>
            </p:txBody>
          </p:sp>
          <p:sp>
            <p:nvSpPr>
              <p:cNvPr id="18" name="TextBox 17"/>
              <p:cNvSpPr txBox="1"/>
              <p:nvPr/>
            </p:nvSpPr>
            <p:spPr>
              <a:xfrm>
                <a:off x="1062990" y="1981200"/>
                <a:ext cx="358140" cy="381000"/>
              </a:xfrm>
              <a:prstGeom prst="rect">
                <a:avLst/>
              </a:prstGeom>
              <a:noFill/>
            </p:spPr>
            <p:txBody>
              <a:bodyPr wrap="square" rtlCol="0">
                <a:spAutoFit/>
              </a:bodyPr>
              <a:lstStyle/>
              <a:p>
                <a:r>
                  <a:rPr lang="en-US" dirty="0" smtClean="0"/>
                  <a:t>0</a:t>
                </a:r>
                <a:endParaRPr lang="en-US" dirty="0"/>
              </a:p>
            </p:txBody>
          </p:sp>
          <p:sp>
            <p:nvSpPr>
              <p:cNvPr id="19" name="TextBox 18"/>
              <p:cNvSpPr txBox="1"/>
              <p:nvPr/>
            </p:nvSpPr>
            <p:spPr>
              <a:xfrm>
                <a:off x="1062990" y="2819400"/>
                <a:ext cx="358140" cy="381000"/>
              </a:xfrm>
              <a:prstGeom prst="rect">
                <a:avLst/>
              </a:prstGeom>
              <a:noFill/>
            </p:spPr>
            <p:txBody>
              <a:bodyPr wrap="square" rtlCol="0">
                <a:spAutoFit/>
              </a:bodyPr>
              <a:lstStyle/>
              <a:p>
                <a:r>
                  <a:rPr lang="en-US" dirty="0" smtClean="0"/>
                  <a:t>1</a:t>
                </a:r>
                <a:endParaRPr lang="en-US" dirty="0"/>
              </a:p>
            </p:txBody>
          </p:sp>
          <p:sp>
            <p:nvSpPr>
              <p:cNvPr id="20" name="TextBox 19"/>
              <p:cNvSpPr txBox="1"/>
              <p:nvPr/>
            </p:nvSpPr>
            <p:spPr>
              <a:xfrm>
                <a:off x="1062990" y="3733800"/>
                <a:ext cx="358140" cy="381000"/>
              </a:xfrm>
              <a:prstGeom prst="rect">
                <a:avLst/>
              </a:prstGeom>
              <a:noFill/>
            </p:spPr>
            <p:txBody>
              <a:bodyPr wrap="square" rtlCol="0">
                <a:spAutoFit/>
              </a:bodyPr>
              <a:lstStyle/>
              <a:p>
                <a:r>
                  <a:rPr lang="en-US" dirty="0" smtClean="0"/>
                  <a:t>2</a:t>
                </a:r>
                <a:endParaRPr lang="en-US" dirty="0"/>
              </a:p>
            </p:txBody>
          </p:sp>
          <p:sp>
            <p:nvSpPr>
              <p:cNvPr id="21" name="TextBox 20"/>
              <p:cNvSpPr txBox="1"/>
              <p:nvPr/>
            </p:nvSpPr>
            <p:spPr>
              <a:xfrm>
                <a:off x="1062990" y="5029200"/>
                <a:ext cx="358140" cy="381000"/>
              </a:xfrm>
              <a:prstGeom prst="rect">
                <a:avLst/>
              </a:prstGeom>
              <a:noFill/>
            </p:spPr>
            <p:txBody>
              <a:bodyPr wrap="square" rtlCol="0">
                <a:spAutoFit/>
              </a:bodyPr>
              <a:lstStyle/>
              <a:p>
                <a:r>
                  <a:rPr lang="en-US" dirty="0" smtClean="0"/>
                  <a:t>3</a:t>
                </a:r>
                <a:endParaRPr lang="en-US" dirty="0"/>
              </a:p>
            </p:txBody>
          </p:sp>
          <p:sp>
            <p:nvSpPr>
              <p:cNvPr id="49" name="TextBox 48"/>
              <p:cNvSpPr txBox="1"/>
              <p:nvPr/>
            </p:nvSpPr>
            <p:spPr>
              <a:xfrm>
                <a:off x="2525088" y="1981200"/>
                <a:ext cx="762001" cy="369332"/>
              </a:xfrm>
              <a:prstGeom prst="rect">
                <a:avLst/>
              </a:prstGeom>
              <a:noFill/>
            </p:spPr>
            <p:txBody>
              <a:bodyPr wrap="square" rtlCol="0">
                <a:spAutoFit/>
              </a:bodyPr>
              <a:lstStyle/>
              <a:p>
                <a:r>
                  <a:rPr lang="en-US" dirty="0" smtClean="0"/>
                  <a:t>P1</a:t>
                </a:r>
                <a:endParaRPr lang="en-US" dirty="0"/>
              </a:p>
            </p:txBody>
          </p:sp>
        </p:grpSp>
        <p:grpSp>
          <p:nvGrpSpPr>
            <p:cNvPr id="22" name="Group 21"/>
            <p:cNvGrpSpPr/>
            <p:nvPr/>
          </p:nvGrpSpPr>
          <p:grpSpPr>
            <a:xfrm>
              <a:off x="5181600" y="533400"/>
              <a:ext cx="3581400" cy="5562600"/>
              <a:chOff x="1062990" y="457200"/>
              <a:chExt cx="4208145" cy="5562600"/>
            </a:xfrm>
          </p:grpSpPr>
          <p:sp>
            <p:nvSpPr>
              <p:cNvPr id="23" name="Rectangle 22"/>
              <p:cNvSpPr/>
              <p:nvPr/>
            </p:nvSpPr>
            <p:spPr>
              <a:xfrm>
                <a:off x="1600200" y="457200"/>
                <a:ext cx="2743200" cy="5562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4" name="Straight Connector 23"/>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1600200" y="2895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a:off x="1600200" y="4038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a:off x="1600200" y="50292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1905000"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29" name="TextBox 28"/>
              <p:cNvSpPr txBox="1"/>
              <p:nvPr/>
            </p:nvSpPr>
            <p:spPr>
              <a:xfrm>
                <a:off x="4465320" y="2133600"/>
                <a:ext cx="762000" cy="369332"/>
              </a:xfrm>
              <a:prstGeom prst="rect">
                <a:avLst/>
              </a:prstGeom>
              <a:noFill/>
            </p:spPr>
            <p:txBody>
              <a:bodyPr wrap="square" rtlCol="0">
                <a:spAutoFit/>
              </a:bodyPr>
              <a:lstStyle/>
              <a:p>
                <a:r>
                  <a:rPr lang="en-US" dirty="0" smtClean="0"/>
                  <a:t>8MB</a:t>
                </a:r>
                <a:endParaRPr lang="en-US" dirty="0"/>
              </a:p>
            </p:txBody>
          </p:sp>
          <p:sp>
            <p:nvSpPr>
              <p:cNvPr id="30" name="TextBox 29"/>
              <p:cNvSpPr txBox="1"/>
              <p:nvPr/>
            </p:nvSpPr>
            <p:spPr>
              <a:xfrm>
                <a:off x="4465320" y="3200400"/>
                <a:ext cx="762000" cy="369332"/>
              </a:xfrm>
              <a:prstGeom prst="rect">
                <a:avLst/>
              </a:prstGeom>
              <a:noFill/>
            </p:spPr>
            <p:txBody>
              <a:bodyPr wrap="square" rtlCol="0">
                <a:spAutoFit/>
              </a:bodyPr>
              <a:lstStyle/>
              <a:p>
                <a:r>
                  <a:rPr lang="en-US" dirty="0" smtClean="0"/>
                  <a:t>8MB</a:t>
                </a:r>
                <a:endParaRPr lang="en-US" dirty="0"/>
              </a:p>
            </p:txBody>
          </p:sp>
          <p:sp>
            <p:nvSpPr>
              <p:cNvPr id="31" name="TextBox 30"/>
              <p:cNvSpPr txBox="1"/>
              <p:nvPr/>
            </p:nvSpPr>
            <p:spPr>
              <a:xfrm>
                <a:off x="4465320" y="4267200"/>
                <a:ext cx="762000" cy="369332"/>
              </a:xfrm>
              <a:prstGeom prst="rect">
                <a:avLst/>
              </a:prstGeom>
              <a:noFill/>
            </p:spPr>
            <p:txBody>
              <a:bodyPr wrap="square" rtlCol="0">
                <a:spAutoFit/>
              </a:bodyPr>
              <a:lstStyle/>
              <a:p>
                <a:r>
                  <a:rPr lang="en-US" dirty="0" smtClean="0"/>
                  <a:t>8MB</a:t>
                </a:r>
                <a:endParaRPr lang="en-US" dirty="0"/>
              </a:p>
            </p:txBody>
          </p:sp>
          <p:sp>
            <p:nvSpPr>
              <p:cNvPr id="32" name="TextBox 31"/>
              <p:cNvSpPr txBox="1"/>
              <p:nvPr/>
            </p:nvSpPr>
            <p:spPr>
              <a:xfrm>
                <a:off x="4375785" y="5334000"/>
                <a:ext cx="895350" cy="369332"/>
              </a:xfrm>
              <a:prstGeom prst="rect">
                <a:avLst/>
              </a:prstGeom>
              <a:noFill/>
            </p:spPr>
            <p:txBody>
              <a:bodyPr wrap="square" rtlCol="0">
                <a:spAutoFit/>
              </a:bodyPr>
              <a:lstStyle/>
              <a:p>
                <a:r>
                  <a:rPr lang="en-US" dirty="0" smtClean="0"/>
                  <a:t>8MB</a:t>
                </a:r>
                <a:endParaRPr lang="en-US" dirty="0"/>
              </a:p>
            </p:txBody>
          </p:sp>
          <p:sp>
            <p:nvSpPr>
              <p:cNvPr id="33" name="TextBox 32"/>
              <p:cNvSpPr txBox="1"/>
              <p:nvPr/>
            </p:nvSpPr>
            <p:spPr>
              <a:xfrm>
                <a:off x="1062990" y="1981200"/>
                <a:ext cx="358140" cy="381000"/>
              </a:xfrm>
              <a:prstGeom prst="rect">
                <a:avLst/>
              </a:prstGeom>
              <a:noFill/>
            </p:spPr>
            <p:txBody>
              <a:bodyPr wrap="square" rtlCol="0">
                <a:spAutoFit/>
              </a:bodyPr>
              <a:lstStyle/>
              <a:p>
                <a:r>
                  <a:rPr lang="en-US" dirty="0" smtClean="0"/>
                  <a:t>0</a:t>
                </a:r>
                <a:endParaRPr lang="en-US" dirty="0"/>
              </a:p>
            </p:txBody>
          </p:sp>
          <p:sp>
            <p:nvSpPr>
              <p:cNvPr id="34" name="TextBox 33"/>
              <p:cNvSpPr txBox="1"/>
              <p:nvPr/>
            </p:nvSpPr>
            <p:spPr>
              <a:xfrm>
                <a:off x="1062990" y="2819400"/>
                <a:ext cx="358140" cy="381000"/>
              </a:xfrm>
              <a:prstGeom prst="rect">
                <a:avLst/>
              </a:prstGeom>
              <a:noFill/>
            </p:spPr>
            <p:txBody>
              <a:bodyPr wrap="square" rtlCol="0">
                <a:spAutoFit/>
              </a:bodyPr>
              <a:lstStyle/>
              <a:p>
                <a:r>
                  <a:rPr lang="en-US" dirty="0" smtClean="0"/>
                  <a:t>1</a:t>
                </a:r>
                <a:endParaRPr lang="en-US" dirty="0"/>
              </a:p>
            </p:txBody>
          </p:sp>
          <p:sp>
            <p:nvSpPr>
              <p:cNvPr id="35" name="TextBox 34"/>
              <p:cNvSpPr txBox="1"/>
              <p:nvPr/>
            </p:nvSpPr>
            <p:spPr>
              <a:xfrm>
                <a:off x="1062990" y="3733800"/>
                <a:ext cx="358140" cy="381000"/>
              </a:xfrm>
              <a:prstGeom prst="rect">
                <a:avLst/>
              </a:prstGeom>
              <a:noFill/>
            </p:spPr>
            <p:txBody>
              <a:bodyPr wrap="square" rtlCol="0">
                <a:spAutoFit/>
              </a:bodyPr>
              <a:lstStyle/>
              <a:p>
                <a:r>
                  <a:rPr lang="en-US" dirty="0" smtClean="0"/>
                  <a:t>2</a:t>
                </a:r>
                <a:endParaRPr lang="en-US" dirty="0"/>
              </a:p>
            </p:txBody>
          </p:sp>
          <p:sp>
            <p:nvSpPr>
              <p:cNvPr id="36" name="TextBox 35"/>
              <p:cNvSpPr txBox="1"/>
              <p:nvPr/>
            </p:nvSpPr>
            <p:spPr>
              <a:xfrm>
                <a:off x="1062990" y="5029200"/>
                <a:ext cx="358140" cy="381000"/>
              </a:xfrm>
              <a:prstGeom prst="rect">
                <a:avLst/>
              </a:prstGeom>
              <a:noFill/>
            </p:spPr>
            <p:txBody>
              <a:bodyPr wrap="square" rtlCol="0">
                <a:spAutoFit/>
              </a:bodyPr>
              <a:lstStyle/>
              <a:p>
                <a:r>
                  <a:rPr lang="en-US" dirty="0" smtClean="0"/>
                  <a:t>3</a:t>
                </a:r>
                <a:endParaRPr lang="en-US" dirty="0"/>
              </a:p>
            </p:txBody>
          </p:sp>
        </p:grpSp>
        <p:sp>
          <p:nvSpPr>
            <p:cNvPr id="37" name="Rectangle 36"/>
            <p:cNvSpPr/>
            <p:nvPr/>
          </p:nvSpPr>
          <p:spPr>
            <a:xfrm>
              <a:off x="5562600" y="6172200"/>
              <a:ext cx="2461956" cy="369332"/>
            </a:xfrm>
            <a:prstGeom prst="rect">
              <a:avLst/>
            </a:prstGeom>
          </p:spPr>
          <p:txBody>
            <a:bodyPr wrap="none">
              <a:spAutoFit/>
            </a:bodyPr>
            <a:lstStyle/>
            <a:p>
              <a:r>
                <a:rPr lang="en-US" dirty="0" smtClean="0"/>
                <a:t>   Equal size partitioning </a:t>
              </a:r>
              <a:endParaRPr lang="en-US" dirty="0"/>
            </a:p>
          </p:txBody>
        </p:sp>
        <p:sp>
          <p:nvSpPr>
            <p:cNvPr id="38" name="Rectangle 37"/>
            <p:cNvSpPr/>
            <p:nvPr/>
          </p:nvSpPr>
          <p:spPr>
            <a:xfrm>
              <a:off x="1713680" y="6248400"/>
              <a:ext cx="2553520" cy="369332"/>
            </a:xfrm>
            <a:prstGeom prst="rect">
              <a:avLst/>
            </a:prstGeom>
          </p:spPr>
          <p:txBody>
            <a:bodyPr wrap="none">
              <a:spAutoFit/>
            </a:bodyPr>
            <a:lstStyle/>
            <a:p>
              <a:r>
                <a:rPr lang="en-US" dirty="0" smtClean="0"/>
                <a:t>unequal size partitioning </a:t>
              </a:r>
              <a:endParaRPr lang="en-US" dirty="0"/>
            </a:p>
          </p:txBody>
        </p:sp>
        <p:sp>
          <p:nvSpPr>
            <p:cNvPr id="39" name="Rectangle 38"/>
            <p:cNvSpPr/>
            <p:nvPr/>
          </p:nvSpPr>
          <p:spPr>
            <a:xfrm>
              <a:off x="4336382" y="381000"/>
              <a:ext cx="692818" cy="369332"/>
            </a:xfrm>
            <a:prstGeom prst="rect">
              <a:avLst/>
            </a:prstGeom>
          </p:spPr>
          <p:txBody>
            <a:bodyPr wrap="none">
              <a:spAutoFit/>
            </a:bodyPr>
            <a:lstStyle/>
            <a:p>
              <a:r>
                <a:rPr lang="en-US" dirty="0" smtClean="0"/>
                <a:t>RAM </a:t>
              </a:r>
              <a:endParaRPr lang="en-US" dirty="0"/>
            </a:p>
          </p:txBody>
        </p:sp>
        <p:sp>
          <p:nvSpPr>
            <p:cNvPr id="41" name="Rectangle 40"/>
            <p:cNvSpPr/>
            <p:nvPr/>
          </p:nvSpPr>
          <p:spPr>
            <a:xfrm>
              <a:off x="-180680" y="1066800"/>
              <a:ext cx="1244338" cy="369332"/>
            </a:xfrm>
            <a:prstGeom prst="rect">
              <a:avLst/>
            </a:prstGeom>
          </p:spPr>
          <p:txBody>
            <a:bodyPr wrap="square">
              <a:spAutoFit/>
            </a:bodyPr>
            <a:lstStyle/>
            <a:p>
              <a:r>
                <a:rPr lang="en-US" dirty="0" smtClean="0"/>
                <a:t>1) P1=4MB</a:t>
              </a:r>
              <a:endParaRPr lang="en-US" dirty="0"/>
            </a:p>
          </p:txBody>
        </p:sp>
      </p:grpSp>
      <p:cxnSp>
        <p:nvCxnSpPr>
          <p:cNvPr id="43" name="Straight Connector 42"/>
          <p:cNvCxnSpPr/>
          <p:nvPr/>
        </p:nvCxnSpPr>
        <p:spPr>
          <a:xfrm>
            <a:off x="19050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3622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1336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242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814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528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8100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819400" y="1828800"/>
            <a:ext cx="304800" cy="685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152400" y="381000"/>
            <a:ext cx="8876044" cy="6236732"/>
            <a:chOff x="0" y="381000"/>
            <a:chExt cx="10207452" cy="6236732"/>
          </a:xfrm>
        </p:grpSpPr>
        <p:grpSp>
          <p:nvGrpSpPr>
            <p:cNvPr id="2" name="Group 39"/>
            <p:cNvGrpSpPr/>
            <p:nvPr/>
          </p:nvGrpSpPr>
          <p:grpSpPr>
            <a:xfrm>
              <a:off x="0" y="381000"/>
              <a:ext cx="10207452" cy="6236732"/>
              <a:chOff x="-180680" y="381000"/>
              <a:chExt cx="10417913" cy="6236732"/>
            </a:xfrm>
          </p:grpSpPr>
          <p:grpSp>
            <p:nvGrpSpPr>
              <p:cNvPr id="3" name="Group 13"/>
              <p:cNvGrpSpPr/>
              <p:nvPr/>
            </p:nvGrpSpPr>
            <p:grpSpPr>
              <a:xfrm>
                <a:off x="1219200" y="457200"/>
                <a:ext cx="6758312" cy="5562600"/>
                <a:chOff x="1062990" y="457200"/>
                <a:chExt cx="7941017" cy="5562600"/>
              </a:xfrm>
            </p:grpSpPr>
            <p:sp>
              <p:nvSpPr>
                <p:cNvPr id="4" name="Rectangle 3"/>
                <p:cNvSpPr/>
                <p:nvPr/>
              </p:nvSpPr>
              <p:spPr>
                <a:xfrm>
                  <a:off x="1600200" y="457200"/>
                  <a:ext cx="2743200" cy="5562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traight Connector 5"/>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600200" y="2514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600200" y="35052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600200" y="44196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1905001"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13" name="TextBox 12"/>
                <p:cNvSpPr txBox="1"/>
                <p:nvPr/>
              </p:nvSpPr>
              <p:spPr>
                <a:xfrm>
                  <a:off x="4419600" y="2069068"/>
                  <a:ext cx="762001" cy="369332"/>
                </a:xfrm>
                <a:prstGeom prst="rect">
                  <a:avLst/>
                </a:prstGeom>
                <a:noFill/>
              </p:spPr>
              <p:txBody>
                <a:bodyPr wrap="square" rtlCol="0">
                  <a:spAutoFit/>
                </a:bodyPr>
                <a:lstStyle/>
                <a:p>
                  <a:r>
                    <a:rPr lang="en-US" dirty="0" smtClean="0"/>
                    <a:t>4MB</a:t>
                  </a:r>
                  <a:endParaRPr lang="en-US" dirty="0"/>
                </a:p>
              </p:txBody>
            </p:sp>
            <p:sp>
              <p:nvSpPr>
                <p:cNvPr id="15" name="TextBox 14"/>
                <p:cNvSpPr txBox="1"/>
                <p:nvPr/>
              </p:nvSpPr>
              <p:spPr>
                <a:xfrm>
                  <a:off x="4375785" y="2831068"/>
                  <a:ext cx="762001" cy="369332"/>
                </a:xfrm>
                <a:prstGeom prst="rect">
                  <a:avLst/>
                </a:prstGeom>
                <a:noFill/>
              </p:spPr>
              <p:txBody>
                <a:bodyPr wrap="square" rtlCol="0">
                  <a:spAutoFit/>
                </a:bodyPr>
                <a:lstStyle/>
                <a:p>
                  <a:r>
                    <a:rPr lang="en-US" dirty="0" smtClean="0"/>
                    <a:t>8MB</a:t>
                  </a:r>
                  <a:endParaRPr lang="en-US" dirty="0"/>
                </a:p>
              </p:txBody>
            </p:sp>
            <p:sp>
              <p:nvSpPr>
                <p:cNvPr id="16" name="TextBox 15"/>
                <p:cNvSpPr txBox="1"/>
                <p:nvPr/>
              </p:nvSpPr>
              <p:spPr>
                <a:xfrm>
                  <a:off x="4375785" y="3733800"/>
                  <a:ext cx="762001" cy="369332"/>
                </a:xfrm>
                <a:prstGeom prst="rect">
                  <a:avLst/>
                </a:prstGeom>
                <a:noFill/>
              </p:spPr>
              <p:txBody>
                <a:bodyPr wrap="square" rtlCol="0">
                  <a:spAutoFit/>
                </a:bodyPr>
                <a:lstStyle/>
                <a:p>
                  <a:r>
                    <a:rPr lang="en-US" dirty="0" smtClean="0"/>
                    <a:t>8MB</a:t>
                  </a:r>
                  <a:endParaRPr lang="en-US" dirty="0"/>
                </a:p>
              </p:txBody>
            </p:sp>
            <p:sp>
              <p:nvSpPr>
                <p:cNvPr id="17" name="TextBox 16"/>
                <p:cNvSpPr txBox="1"/>
                <p:nvPr/>
              </p:nvSpPr>
              <p:spPr>
                <a:xfrm>
                  <a:off x="4375785" y="4953000"/>
                  <a:ext cx="895350" cy="369332"/>
                </a:xfrm>
                <a:prstGeom prst="rect">
                  <a:avLst/>
                </a:prstGeom>
                <a:noFill/>
              </p:spPr>
              <p:txBody>
                <a:bodyPr wrap="square" rtlCol="0">
                  <a:spAutoFit/>
                </a:bodyPr>
                <a:lstStyle/>
                <a:p>
                  <a:r>
                    <a:rPr lang="en-US" dirty="0" smtClean="0"/>
                    <a:t>16MB</a:t>
                  </a:r>
                  <a:endParaRPr lang="en-US" dirty="0"/>
                </a:p>
              </p:txBody>
            </p:sp>
            <p:sp>
              <p:nvSpPr>
                <p:cNvPr id="18" name="TextBox 17"/>
                <p:cNvSpPr txBox="1"/>
                <p:nvPr/>
              </p:nvSpPr>
              <p:spPr>
                <a:xfrm>
                  <a:off x="1062990" y="1981200"/>
                  <a:ext cx="358139" cy="381000"/>
                </a:xfrm>
                <a:prstGeom prst="rect">
                  <a:avLst/>
                </a:prstGeom>
                <a:noFill/>
              </p:spPr>
              <p:txBody>
                <a:bodyPr wrap="square" rtlCol="0">
                  <a:spAutoFit/>
                </a:bodyPr>
                <a:lstStyle/>
                <a:p>
                  <a:r>
                    <a:rPr lang="en-US" dirty="0" smtClean="0"/>
                    <a:t>0</a:t>
                  </a:r>
                  <a:endParaRPr lang="en-US" dirty="0"/>
                </a:p>
              </p:txBody>
            </p:sp>
            <p:sp>
              <p:nvSpPr>
                <p:cNvPr id="19" name="TextBox 18"/>
                <p:cNvSpPr txBox="1"/>
                <p:nvPr/>
              </p:nvSpPr>
              <p:spPr>
                <a:xfrm>
                  <a:off x="1062990" y="2819400"/>
                  <a:ext cx="358139" cy="381000"/>
                </a:xfrm>
                <a:prstGeom prst="rect">
                  <a:avLst/>
                </a:prstGeom>
                <a:noFill/>
              </p:spPr>
              <p:txBody>
                <a:bodyPr wrap="square" rtlCol="0">
                  <a:spAutoFit/>
                </a:bodyPr>
                <a:lstStyle/>
                <a:p>
                  <a:r>
                    <a:rPr lang="en-US" dirty="0" smtClean="0"/>
                    <a:t>1</a:t>
                  </a:r>
                  <a:endParaRPr lang="en-US" dirty="0"/>
                </a:p>
              </p:txBody>
            </p:sp>
            <p:sp>
              <p:nvSpPr>
                <p:cNvPr id="20" name="TextBox 19"/>
                <p:cNvSpPr txBox="1"/>
                <p:nvPr/>
              </p:nvSpPr>
              <p:spPr>
                <a:xfrm>
                  <a:off x="1062990" y="3733800"/>
                  <a:ext cx="358139" cy="381000"/>
                </a:xfrm>
                <a:prstGeom prst="rect">
                  <a:avLst/>
                </a:prstGeom>
                <a:noFill/>
              </p:spPr>
              <p:txBody>
                <a:bodyPr wrap="square" rtlCol="0">
                  <a:spAutoFit/>
                </a:bodyPr>
                <a:lstStyle/>
                <a:p>
                  <a:r>
                    <a:rPr lang="en-US" dirty="0" smtClean="0"/>
                    <a:t>2</a:t>
                  </a:r>
                  <a:endParaRPr lang="en-US" dirty="0"/>
                </a:p>
              </p:txBody>
            </p:sp>
            <p:sp>
              <p:nvSpPr>
                <p:cNvPr id="21" name="TextBox 20"/>
                <p:cNvSpPr txBox="1"/>
                <p:nvPr/>
              </p:nvSpPr>
              <p:spPr>
                <a:xfrm>
                  <a:off x="1062990" y="5029200"/>
                  <a:ext cx="358139" cy="381000"/>
                </a:xfrm>
                <a:prstGeom prst="rect">
                  <a:avLst/>
                </a:prstGeom>
                <a:noFill/>
              </p:spPr>
              <p:txBody>
                <a:bodyPr wrap="square" rtlCol="0">
                  <a:spAutoFit/>
                </a:bodyPr>
                <a:lstStyle/>
                <a:p>
                  <a:r>
                    <a:rPr lang="en-US" dirty="0" smtClean="0"/>
                    <a:t>3</a:t>
                  </a:r>
                  <a:endParaRPr lang="en-US" dirty="0"/>
                </a:p>
              </p:txBody>
            </p:sp>
            <p:sp>
              <p:nvSpPr>
                <p:cNvPr id="49" name="TextBox 48"/>
                <p:cNvSpPr txBox="1"/>
                <p:nvPr/>
              </p:nvSpPr>
              <p:spPr>
                <a:xfrm>
                  <a:off x="2525088" y="1828800"/>
                  <a:ext cx="762001" cy="369332"/>
                </a:xfrm>
                <a:prstGeom prst="rect">
                  <a:avLst/>
                </a:prstGeom>
                <a:noFill/>
              </p:spPr>
              <p:txBody>
                <a:bodyPr wrap="square" rtlCol="0">
                  <a:spAutoFit/>
                </a:bodyPr>
                <a:lstStyle/>
                <a:p>
                  <a:r>
                    <a:rPr lang="en-US" dirty="0" smtClean="0"/>
                    <a:t>P1</a:t>
                  </a:r>
                  <a:endParaRPr lang="en-US" dirty="0"/>
                </a:p>
              </p:txBody>
            </p:sp>
            <p:sp>
              <p:nvSpPr>
                <p:cNvPr id="77" name="TextBox 76"/>
                <p:cNvSpPr txBox="1"/>
                <p:nvPr/>
              </p:nvSpPr>
              <p:spPr>
                <a:xfrm>
                  <a:off x="1611276" y="2176046"/>
                  <a:ext cx="2650051" cy="338554"/>
                </a:xfrm>
                <a:prstGeom prst="rect">
                  <a:avLst/>
                </a:prstGeom>
                <a:noFill/>
              </p:spPr>
              <p:txBody>
                <a:bodyPr wrap="square" rtlCol="0">
                  <a:spAutoFit/>
                </a:bodyPr>
                <a:lstStyle/>
                <a:p>
                  <a:pPr algn="ctr"/>
                  <a:r>
                    <a:rPr lang="en-US" sz="1600" dirty="0" smtClean="0"/>
                    <a:t>2 MB is waste</a:t>
                  </a:r>
                  <a:endParaRPr lang="en-US" sz="1600" dirty="0"/>
                </a:p>
              </p:txBody>
            </p:sp>
            <p:sp>
              <p:nvSpPr>
                <p:cNvPr id="87" name="TextBox 86"/>
                <p:cNvSpPr txBox="1"/>
                <p:nvPr/>
              </p:nvSpPr>
              <p:spPr>
                <a:xfrm>
                  <a:off x="2433706" y="2743200"/>
                  <a:ext cx="762001" cy="369332"/>
                </a:xfrm>
                <a:prstGeom prst="rect">
                  <a:avLst/>
                </a:prstGeom>
                <a:noFill/>
              </p:spPr>
              <p:txBody>
                <a:bodyPr wrap="square" rtlCol="0">
                  <a:spAutoFit/>
                </a:bodyPr>
                <a:lstStyle/>
                <a:p>
                  <a:r>
                    <a:rPr lang="en-US" dirty="0" smtClean="0"/>
                    <a:t>P2</a:t>
                  </a:r>
                  <a:endParaRPr lang="en-US" dirty="0"/>
                </a:p>
              </p:txBody>
            </p:sp>
            <p:sp>
              <p:nvSpPr>
                <p:cNvPr id="88" name="TextBox 87"/>
                <p:cNvSpPr txBox="1"/>
                <p:nvPr/>
              </p:nvSpPr>
              <p:spPr>
                <a:xfrm>
                  <a:off x="1519895" y="3200400"/>
                  <a:ext cx="2650051" cy="338554"/>
                </a:xfrm>
                <a:prstGeom prst="rect">
                  <a:avLst/>
                </a:prstGeom>
                <a:noFill/>
              </p:spPr>
              <p:txBody>
                <a:bodyPr wrap="square" rtlCol="0">
                  <a:spAutoFit/>
                </a:bodyPr>
                <a:lstStyle/>
                <a:p>
                  <a:pPr algn="ctr"/>
                  <a:r>
                    <a:rPr lang="en-US" sz="1600" dirty="0" smtClean="0"/>
                    <a:t>1 MB is waste</a:t>
                  </a:r>
                  <a:endParaRPr lang="en-US" sz="1600" dirty="0"/>
                </a:p>
              </p:txBody>
            </p:sp>
            <p:sp>
              <p:nvSpPr>
                <p:cNvPr id="90" name="TextBox 89"/>
                <p:cNvSpPr txBox="1"/>
                <p:nvPr/>
              </p:nvSpPr>
              <p:spPr>
                <a:xfrm>
                  <a:off x="1611276" y="4114800"/>
                  <a:ext cx="2650051" cy="338554"/>
                </a:xfrm>
                <a:prstGeom prst="rect">
                  <a:avLst/>
                </a:prstGeom>
                <a:noFill/>
              </p:spPr>
              <p:txBody>
                <a:bodyPr wrap="square" rtlCol="0">
                  <a:spAutoFit/>
                </a:bodyPr>
                <a:lstStyle/>
                <a:p>
                  <a:pPr algn="ctr"/>
                  <a:r>
                    <a:rPr lang="en-US" sz="1600" dirty="0" smtClean="0"/>
                    <a:t>2 MB is waste</a:t>
                  </a:r>
                  <a:endParaRPr lang="en-US" sz="1600" dirty="0"/>
                </a:p>
              </p:txBody>
            </p:sp>
            <p:sp>
              <p:nvSpPr>
                <p:cNvPr id="102" name="TextBox 101"/>
                <p:cNvSpPr txBox="1"/>
                <p:nvPr/>
              </p:nvSpPr>
              <p:spPr>
                <a:xfrm>
                  <a:off x="2525087" y="3657600"/>
                  <a:ext cx="762001" cy="369332"/>
                </a:xfrm>
                <a:prstGeom prst="rect">
                  <a:avLst/>
                </a:prstGeom>
                <a:noFill/>
              </p:spPr>
              <p:txBody>
                <a:bodyPr wrap="square" rtlCol="0">
                  <a:spAutoFit/>
                </a:bodyPr>
                <a:lstStyle/>
                <a:p>
                  <a:r>
                    <a:rPr lang="en-US" dirty="0" smtClean="0"/>
                    <a:t>P3</a:t>
                  </a:r>
                  <a:endParaRPr lang="en-US" dirty="0"/>
                </a:p>
              </p:txBody>
            </p:sp>
            <p:sp>
              <p:nvSpPr>
                <p:cNvPr id="107" name="TextBox 106"/>
                <p:cNvSpPr txBox="1"/>
                <p:nvPr/>
              </p:nvSpPr>
              <p:spPr>
                <a:xfrm>
                  <a:off x="6248866" y="2590800"/>
                  <a:ext cx="2650051" cy="338554"/>
                </a:xfrm>
                <a:prstGeom prst="rect">
                  <a:avLst/>
                </a:prstGeom>
                <a:noFill/>
              </p:spPr>
              <p:txBody>
                <a:bodyPr wrap="square" rtlCol="0">
                  <a:spAutoFit/>
                </a:bodyPr>
                <a:lstStyle/>
                <a:p>
                  <a:pPr algn="ctr"/>
                  <a:r>
                    <a:rPr lang="en-US" sz="1600" dirty="0" smtClean="0"/>
                    <a:t>2 MB is waste</a:t>
                  </a:r>
                  <a:endParaRPr lang="en-US" sz="1600" dirty="0"/>
                </a:p>
              </p:txBody>
            </p:sp>
            <p:sp>
              <p:nvSpPr>
                <p:cNvPr id="128" name="TextBox 127"/>
                <p:cNvSpPr txBox="1"/>
                <p:nvPr/>
              </p:nvSpPr>
              <p:spPr>
                <a:xfrm>
                  <a:off x="2780955" y="4800600"/>
                  <a:ext cx="762001" cy="369332"/>
                </a:xfrm>
                <a:prstGeom prst="rect">
                  <a:avLst/>
                </a:prstGeom>
                <a:noFill/>
              </p:spPr>
              <p:txBody>
                <a:bodyPr wrap="square" rtlCol="0">
                  <a:spAutoFit/>
                </a:bodyPr>
                <a:lstStyle/>
                <a:p>
                  <a:r>
                    <a:rPr lang="en-US" dirty="0" smtClean="0"/>
                    <a:t>P4</a:t>
                  </a:r>
                  <a:endParaRPr lang="en-US" dirty="0"/>
                </a:p>
              </p:txBody>
            </p:sp>
            <p:sp>
              <p:nvSpPr>
                <p:cNvPr id="129" name="TextBox 128"/>
                <p:cNvSpPr txBox="1"/>
                <p:nvPr/>
              </p:nvSpPr>
              <p:spPr>
                <a:xfrm>
                  <a:off x="1624985" y="5562600"/>
                  <a:ext cx="2650051" cy="338554"/>
                </a:xfrm>
                <a:prstGeom prst="rect">
                  <a:avLst/>
                </a:prstGeom>
                <a:noFill/>
              </p:spPr>
              <p:txBody>
                <a:bodyPr wrap="square" rtlCol="0">
                  <a:spAutoFit/>
                </a:bodyPr>
                <a:lstStyle/>
                <a:p>
                  <a:pPr algn="ctr"/>
                  <a:r>
                    <a:rPr lang="en-US" sz="1600" dirty="0" smtClean="0"/>
                    <a:t>2 MB is waste</a:t>
                  </a:r>
                  <a:endParaRPr lang="en-US" sz="1600" dirty="0"/>
                </a:p>
              </p:txBody>
            </p:sp>
            <p:sp>
              <p:nvSpPr>
                <p:cNvPr id="131" name="TextBox 130"/>
                <p:cNvSpPr txBox="1"/>
                <p:nvPr/>
              </p:nvSpPr>
              <p:spPr>
                <a:xfrm>
                  <a:off x="6353956" y="2590800"/>
                  <a:ext cx="2650051" cy="338554"/>
                </a:xfrm>
                <a:prstGeom prst="rect">
                  <a:avLst/>
                </a:prstGeom>
                <a:noFill/>
              </p:spPr>
              <p:txBody>
                <a:bodyPr wrap="square" rtlCol="0">
                  <a:spAutoFit/>
                </a:bodyPr>
                <a:lstStyle/>
                <a:p>
                  <a:pPr algn="ctr"/>
                  <a:r>
                    <a:rPr lang="en-US" sz="1600" dirty="0" smtClean="0"/>
                    <a:t>2 MB is waste</a:t>
                  </a:r>
                  <a:endParaRPr lang="en-US" sz="1600" dirty="0"/>
                </a:p>
              </p:txBody>
            </p:sp>
            <p:sp>
              <p:nvSpPr>
                <p:cNvPr id="134" name="TextBox 133"/>
                <p:cNvSpPr txBox="1"/>
                <p:nvPr/>
              </p:nvSpPr>
              <p:spPr>
                <a:xfrm>
                  <a:off x="6248868" y="2590800"/>
                  <a:ext cx="2650051" cy="338554"/>
                </a:xfrm>
                <a:prstGeom prst="rect">
                  <a:avLst/>
                </a:prstGeom>
                <a:noFill/>
              </p:spPr>
              <p:txBody>
                <a:bodyPr wrap="square" rtlCol="0">
                  <a:spAutoFit/>
                </a:bodyPr>
                <a:lstStyle/>
                <a:p>
                  <a:pPr algn="ctr"/>
                  <a:r>
                    <a:rPr lang="en-US" sz="1600" dirty="0" smtClean="0"/>
                    <a:t>2 MB is waste</a:t>
                  </a:r>
                  <a:endParaRPr lang="en-US" sz="1600" dirty="0"/>
                </a:p>
              </p:txBody>
            </p:sp>
          </p:grpSp>
          <p:grpSp>
            <p:nvGrpSpPr>
              <p:cNvPr id="5" name="Group 21"/>
              <p:cNvGrpSpPr/>
              <p:nvPr/>
            </p:nvGrpSpPr>
            <p:grpSpPr>
              <a:xfrm>
                <a:off x="5181600" y="533400"/>
                <a:ext cx="3581400" cy="5562600"/>
                <a:chOff x="1062990" y="457200"/>
                <a:chExt cx="4208145" cy="5562600"/>
              </a:xfrm>
            </p:grpSpPr>
            <p:sp>
              <p:nvSpPr>
                <p:cNvPr id="23" name="Rectangle 22"/>
                <p:cNvSpPr/>
                <p:nvPr/>
              </p:nvSpPr>
              <p:spPr>
                <a:xfrm>
                  <a:off x="1600200" y="457200"/>
                  <a:ext cx="2743200" cy="5562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4" name="Straight Connector 23"/>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1600200" y="2895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a:off x="1600200" y="4038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a:off x="1600200" y="50292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1905001"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29" name="TextBox 28"/>
                <p:cNvSpPr txBox="1"/>
                <p:nvPr/>
              </p:nvSpPr>
              <p:spPr>
                <a:xfrm>
                  <a:off x="4465319" y="2133600"/>
                  <a:ext cx="762001" cy="369332"/>
                </a:xfrm>
                <a:prstGeom prst="rect">
                  <a:avLst/>
                </a:prstGeom>
                <a:noFill/>
              </p:spPr>
              <p:txBody>
                <a:bodyPr wrap="square" rtlCol="0">
                  <a:spAutoFit/>
                </a:bodyPr>
                <a:lstStyle/>
                <a:p>
                  <a:r>
                    <a:rPr lang="en-US" dirty="0" smtClean="0"/>
                    <a:t>8MB</a:t>
                  </a:r>
                  <a:endParaRPr lang="en-US" dirty="0"/>
                </a:p>
              </p:txBody>
            </p:sp>
            <p:sp>
              <p:nvSpPr>
                <p:cNvPr id="30" name="TextBox 29"/>
                <p:cNvSpPr txBox="1"/>
                <p:nvPr/>
              </p:nvSpPr>
              <p:spPr>
                <a:xfrm>
                  <a:off x="4465319" y="3200400"/>
                  <a:ext cx="762001" cy="369332"/>
                </a:xfrm>
                <a:prstGeom prst="rect">
                  <a:avLst/>
                </a:prstGeom>
                <a:noFill/>
              </p:spPr>
              <p:txBody>
                <a:bodyPr wrap="square" rtlCol="0">
                  <a:spAutoFit/>
                </a:bodyPr>
                <a:lstStyle/>
                <a:p>
                  <a:r>
                    <a:rPr lang="en-US" dirty="0" smtClean="0"/>
                    <a:t>8MB</a:t>
                  </a:r>
                  <a:endParaRPr lang="en-US" dirty="0"/>
                </a:p>
              </p:txBody>
            </p:sp>
            <p:sp>
              <p:nvSpPr>
                <p:cNvPr id="31" name="TextBox 30"/>
                <p:cNvSpPr txBox="1"/>
                <p:nvPr/>
              </p:nvSpPr>
              <p:spPr>
                <a:xfrm>
                  <a:off x="4465319" y="4267200"/>
                  <a:ext cx="762001" cy="369332"/>
                </a:xfrm>
                <a:prstGeom prst="rect">
                  <a:avLst/>
                </a:prstGeom>
                <a:noFill/>
              </p:spPr>
              <p:txBody>
                <a:bodyPr wrap="square" rtlCol="0">
                  <a:spAutoFit/>
                </a:bodyPr>
                <a:lstStyle/>
                <a:p>
                  <a:r>
                    <a:rPr lang="en-US" dirty="0" smtClean="0"/>
                    <a:t>8MB</a:t>
                  </a:r>
                  <a:endParaRPr lang="en-US" dirty="0"/>
                </a:p>
              </p:txBody>
            </p:sp>
            <p:sp>
              <p:nvSpPr>
                <p:cNvPr id="32" name="TextBox 31"/>
                <p:cNvSpPr txBox="1"/>
                <p:nvPr/>
              </p:nvSpPr>
              <p:spPr>
                <a:xfrm>
                  <a:off x="4375785" y="5334000"/>
                  <a:ext cx="895350" cy="369332"/>
                </a:xfrm>
                <a:prstGeom prst="rect">
                  <a:avLst/>
                </a:prstGeom>
                <a:noFill/>
              </p:spPr>
              <p:txBody>
                <a:bodyPr wrap="square" rtlCol="0">
                  <a:spAutoFit/>
                </a:bodyPr>
                <a:lstStyle/>
                <a:p>
                  <a:r>
                    <a:rPr lang="en-US" dirty="0" smtClean="0"/>
                    <a:t>8MB</a:t>
                  </a:r>
                  <a:endParaRPr lang="en-US" dirty="0"/>
                </a:p>
              </p:txBody>
            </p:sp>
            <p:sp>
              <p:nvSpPr>
                <p:cNvPr id="33" name="TextBox 32"/>
                <p:cNvSpPr txBox="1"/>
                <p:nvPr/>
              </p:nvSpPr>
              <p:spPr>
                <a:xfrm>
                  <a:off x="1062990" y="1981200"/>
                  <a:ext cx="358139" cy="381000"/>
                </a:xfrm>
                <a:prstGeom prst="rect">
                  <a:avLst/>
                </a:prstGeom>
                <a:noFill/>
              </p:spPr>
              <p:txBody>
                <a:bodyPr wrap="square" rtlCol="0">
                  <a:spAutoFit/>
                </a:bodyPr>
                <a:lstStyle/>
                <a:p>
                  <a:r>
                    <a:rPr lang="en-US" dirty="0" smtClean="0"/>
                    <a:t>0</a:t>
                  </a:r>
                  <a:endParaRPr lang="en-US" dirty="0"/>
                </a:p>
              </p:txBody>
            </p:sp>
            <p:sp>
              <p:nvSpPr>
                <p:cNvPr id="34" name="TextBox 33"/>
                <p:cNvSpPr txBox="1"/>
                <p:nvPr/>
              </p:nvSpPr>
              <p:spPr>
                <a:xfrm>
                  <a:off x="1062990" y="2819400"/>
                  <a:ext cx="358139" cy="381000"/>
                </a:xfrm>
                <a:prstGeom prst="rect">
                  <a:avLst/>
                </a:prstGeom>
                <a:noFill/>
              </p:spPr>
              <p:txBody>
                <a:bodyPr wrap="square" rtlCol="0">
                  <a:spAutoFit/>
                </a:bodyPr>
                <a:lstStyle/>
                <a:p>
                  <a:r>
                    <a:rPr lang="en-US" dirty="0" smtClean="0"/>
                    <a:t>1</a:t>
                  </a:r>
                  <a:endParaRPr lang="en-US" dirty="0"/>
                </a:p>
              </p:txBody>
            </p:sp>
            <p:sp>
              <p:nvSpPr>
                <p:cNvPr id="35" name="TextBox 34"/>
                <p:cNvSpPr txBox="1"/>
                <p:nvPr/>
              </p:nvSpPr>
              <p:spPr>
                <a:xfrm>
                  <a:off x="1062990" y="3733800"/>
                  <a:ext cx="358139" cy="381000"/>
                </a:xfrm>
                <a:prstGeom prst="rect">
                  <a:avLst/>
                </a:prstGeom>
                <a:noFill/>
              </p:spPr>
              <p:txBody>
                <a:bodyPr wrap="square" rtlCol="0">
                  <a:spAutoFit/>
                </a:bodyPr>
                <a:lstStyle/>
                <a:p>
                  <a:r>
                    <a:rPr lang="en-US" dirty="0" smtClean="0"/>
                    <a:t>2</a:t>
                  </a:r>
                  <a:endParaRPr lang="en-US" dirty="0"/>
                </a:p>
              </p:txBody>
            </p:sp>
            <p:sp>
              <p:nvSpPr>
                <p:cNvPr id="36" name="TextBox 35"/>
                <p:cNvSpPr txBox="1"/>
                <p:nvPr/>
              </p:nvSpPr>
              <p:spPr>
                <a:xfrm>
                  <a:off x="1062990" y="5029200"/>
                  <a:ext cx="358139" cy="381000"/>
                </a:xfrm>
                <a:prstGeom prst="rect">
                  <a:avLst/>
                </a:prstGeom>
                <a:noFill/>
              </p:spPr>
              <p:txBody>
                <a:bodyPr wrap="square" rtlCol="0">
                  <a:spAutoFit/>
                </a:bodyPr>
                <a:lstStyle/>
                <a:p>
                  <a:r>
                    <a:rPr lang="en-US" dirty="0" smtClean="0"/>
                    <a:t>3</a:t>
                  </a:r>
                  <a:endParaRPr lang="en-US" dirty="0"/>
                </a:p>
              </p:txBody>
            </p:sp>
          </p:grpSp>
          <p:sp>
            <p:nvSpPr>
              <p:cNvPr id="37" name="Rectangle 36"/>
              <p:cNvSpPr/>
              <p:nvPr/>
            </p:nvSpPr>
            <p:spPr>
              <a:xfrm>
                <a:off x="5562600" y="6172200"/>
                <a:ext cx="2461956" cy="369332"/>
              </a:xfrm>
              <a:prstGeom prst="rect">
                <a:avLst/>
              </a:prstGeom>
            </p:spPr>
            <p:txBody>
              <a:bodyPr wrap="none">
                <a:spAutoFit/>
              </a:bodyPr>
              <a:lstStyle/>
              <a:p>
                <a:r>
                  <a:rPr lang="en-US" dirty="0" smtClean="0"/>
                  <a:t>   Equal size partitioning </a:t>
                </a:r>
                <a:endParaRPr lang="en-US" dirty="0"/>
              </a:p>
            </p:txBody>
          </p:sp>
          <p:sp>
            <p:nvSpPr>
              <p:cNvPr id="38" name="Rectangle 37"/>
              <p:cNvSpPr/>
              <p:nvPr/>
            </p:nvSpPr>
            <p:spPr>
              <a:xfrm>
                <a:off x="1713680" y="6248400"/>
                <a:ext cx="2553520" cy="369332"/>
              </a:xfrm>
              <a:prstGeom prst="rect">
                <a:avLst/>
              </a:prstGeom>
            </p:spPr>
            <p:txBody>
              <a:bodyPr wrap="none">
                <a:spAutoFit/>
              </a:bodyPr>
              <a:lstStyle/>
              <a:p>
                <a:r>
                  <a:rPr lang="en-US" dirty="0" smtClean="0"/>
                  <a:t>unequal size partitioning </a:t>
                </a:r>
                <a:endParaRPr lang="en-US" dirty="0"/>
              </a:p>
            </p:txBody>
          </p:sp>
          <p:sp>
            <p:nvSpPr>
              <p:cNvPr id="39" name="Rectangle 38"/>
              <p:cNvSpPr/>
              <p:nvPr/>
            </p:nvSpPr>
            <p:spPr>
              <a:xfrm>
                <a:off x="4336382" y="381000"/>
                <a:ext cx="692818" cy="369332"/>
              </a:xfrm>
              <a:prstGeom prst="rect">
                <a:avLst/>
              </a:prstGeom>
            </p:spPr>
            <p:txBody>
              <a:bodyPr wrap="none">
                <a:spAutoFit/>
              </a:bodyPr>
              <a:lstStyle/>
              <a:p>
                <a:r>
                  <a:rPr lang="en-US" dirty="0" smtClean="0"/>
                  <a:t>RAM </a:t>
                </a:r>
                <a:endParaRPr lang="en-US" dirty="0"/>
              </a:p>
            </p:txBody>
          </p:sp>
          <p:sp>
            <p:nvSpPr>
              <p:cNvPr id="41" name="Rectangle 40"/>
              <p:cNvSpPr/>
              <p:nvPr/>
            </p:nvSpPr>
            <p:spPr>
              <a:xfrm>
                <a:off x="-180680" y="1066800"/>
                <a:ext cx="1474233"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36538" indent="-236538">
                  <a:buAutoNum type="arabicParenR"/>
                </a:pPr>
                <a:r>
                  <a:rPr lang="en-US" dirty="0" smtClean="0"/>
                  <a:t>Now consider P1=  2 MB</a:t>
                </a:r>
              </a:p>
              <a:p>
                <a:pPr marL="236538" indent="-236538">
                  <a:buAutoNum type="arabicParenR"/>
                </a:pPr>
                <a:r>
                  <a:rPr lang="en-US" dirty="0" smtClean="0"/>
                  <a:t>P2 = 7MB</a:t>
                </a:r>
              </a:p>
              <a:p>
                <a:pPr marL="236538" indent="-236538">
                  <a:buAutoNum type="arabicParenR"/>
                </a:pPr>
                <a:r>
                  <a:rPr lang="en-US" dirty="0" smtClean="0"/>
                  <a:t>P3=  6MB</a:t>
                </a:r>
              </a:p>
              <a:p>
                <a:pPr marL="236538" indent="-236538">
                  <a:buAutoNum type="arabicParenR"/>
                </a:pPr>
                <a:r>
                  <a:rPr lang="en-US" dirty="0" smtClean="0"/>
                  <a:t>P4= 32 MB ..cant allocate</a:t>
                </a:r>
              </a:p>
              <a:p>
                <a:pPr marL="236538" indent="-236538">
                  <a:buAutoNum type="arabicParenR"/>
                </a:pPr>
                <a:r>
                  <a:rPr lang="en-US" dirty="0" smtClean="0"/>
                  <a:t>P5=14 MB  </a:t>
                </a:r>
              </a:p>
              <a:p>
                <a:pPr marL="342900" indent="-342900">
                  <a:buAutoNum type="arabicParenR"/>
                </a:pPr>
                <a:r>
                  <a:rPr lang="en-US" dirty="0" smtClean="0"/>
                  <a:t>P6 = 7MB …cant allocate </a:t>
                </a:r>
              </a:p>
              <a:p>
                <a:pPr marL="342900" indent="-342900">
                  <a:buAutoNum type="arabicParenR"/>
                </a:pPr>
                <a:endParaRPr lang="en-US" dirty="0"/>
              </a:p>
            </p:txBody>
          </p:sp>
          <p:sp>
            <p:nvSpPr>
              <p:cNvPr id="106" name="Rectangle 105"/>
              <p:cNvSpPr/>
              <p:nvPr/>
            </p:nvSpPr>
            <p:spPr>
              <a:xfrm>
                <a:off x="8763000" y="1295400"/>
                <a:ext cx="1474233"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36538" indent="-236538">
                  <a:buAutoNum type="arabicParenR"/>
                </a:pPr>
                <a:r>
                  <a:rPr lang="en-US" dirty="0" smtClean="0"/>
                  <a:t>P1 = 6MB</a:t>
                </a:r>
              </a:p>
              <a:p>
                <a:pPr marL="236538" indent="-236538">
                  <a:buAutoNum type="arabicParenR"/>
                </a:pPr>
                <a:r>
                  <a:rPr lang="en-US" dirty="0" smtClean="0"/>
                  <a:t>P2=9 MB </a:t>
                </a:r>
              </a:p>
              <a:p>
                <a:pPr marL="342900" indent="-342900">
                  <a:buAutoNum type="arabicParenR"/>
                </a:pPr>
                <a:endParaRPr lang="en-US" dirty="0" smtClean="0"/>
              </a:p>
              <a:p>
                <a:pPr marL="342900" indent="-342900">
                  <a:buAutoNum type="arabicParenR"/>
                </a:pPr>
                <a:endParaRPr lang="en-US" dirty="0"/>
              </a:p>
            </p:txBody>
          </p:sp>
        </p:grpSp>
        <p:grpSp>
          <p:nvGrpSpPr>
            <p:cNvPr id="103" name="Group 102"/>
            <p:cNvGrpSpPr/>
            <p:nvPr/>
          </p:nvGrpSpPr>
          <p:grpSpPr>
            <a:xfrm>
              <a:off x="1819564" y="1828800"/>
              <a:ext cx="6162388" cy="2286000"/>
              <a:chOff x="1819564" y="1828800"/>
              <a:chExt cx="6162388" cy="2286000"/>
            </a:xfrm>
          </p:grpSpPr>
          <p:cxnSp>
            <p:nvCxnSpPr>
              <p:cNvPr id="69" name="Straight Connector 68"/>
              <p:cNvCxnSpPr/>
              <p:nvPr/>
            </p:nvCxnSpPr>
            <p:spPr>
              <a:xfrm>
                <a:off x="1828800" y="2209800"/>
                <a:ext cx="2286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9050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8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5146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956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2004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81400" y="18288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819564" y="3276600"/>
                <a:ext cx="2287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8288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336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3622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1242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4290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338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819400" y="25908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41148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828800" y="35814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9812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2098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4384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0480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33528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6576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886200" y="3505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95951" y="2590800"/>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695951" y="20574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848351"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6076952"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305551"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915151"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219952"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524751"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7753352" y="1981200"/>
                <a:ext cx="228600" cy="53340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18" name="TextBox 117"/>
          <p:cNvSpPr txBox="1"/>
          <p:nvPr/>
        </p:nvSpPr>
        <p:spPr>
          <a:xfrm>
            <a:off x="5715000" y="2057400"/>
            <a:ext cx="552531" cy="369332"/>
          </a:xfrm>
          <a:prstGeom prst="rect">
            <a:avLst/>
          </a:prstGeom>
          <a:noFill/>
        </p:spPr>
        <p:txBody>
          <a:bodyPr wrap="square" rtlCol="0">
            <a:spAutoFit/>
          </a:bodyPr>
          <a:lstStyle/>
          <a:p>
            <a:r>
              <a:rPr lang="en-US" dirty="0" smtClean="0"/>
              <a:t>P1</a:t>
            </a:r>
            <a:endParaRPr lang="en-US" dirty="0"/>
          </a:p>
        </p:txBody>
      </p:sp>
      <p:cxnSp>
        <p:nvCxnSpPr>
          <p:cNvPr id="120" name="Straight Connector 119"/>
          <p:cNvCxnSpPr/>
          <p:nvPr/>
        </p:nvCxnSpPr>
        <p:spPr>
          <a:xfrm>
            <a:off x="1752600" y="54864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752600" y="4495800"/>
            <a:ext cx="381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981200" y="4495800"/>
            <a:ext cx="381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362200" y="4495800"/>
            <a:ext cx="381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971800" y="4419600"/>
            <a:ext cx="381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3200400" y="4419600"/>
            <a:ext cx="3810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429000" y="4419600"/>
            <a:ext cx="381000" cy="99060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5181600" y="2590800"/>
            <a:ext cx="1828800" cy="381000"/>
          </a:xfrm>
          <a:prstGeom prst="rect">
            <a:avLst/>
          </a:prstGeom>
          <a:noFill/>
        </p:spPr>
        <p:txBody>
          <a:bodyPr wrap="square" rtlCol="0">
            <a:spAutoFit/>
          </a:bodyPr>
          <a:lstStyle/>
          <a:p>
            <a:r>
              <a:rPr lang="en-US" dirty="0" smtClean="0"/>
              <a:t>2 MB is waste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Disadvantages for unequal size partitioning  </a:t>
            </a:r>
            <a:endParaRPr lang="en-US" dirty="0"/>
          </a:p>
        </p:txBody>
      </p:sp>
      <p:sp>
        <p:nvSpPr>
          <p:cNvPr id="3" name="Content Placeholder 2"/>
          <p:cNvSpPr>
            <a:spLocks noGrp="1"/>
          </p:cNvSpPr>
          <p:nvPr>
            <p:ph idx="1"/>
          </p:nvPr>
        </p:nvSpPr>
        <p:spPr/>
        <p:txBody>
          <a:bodyPr>
            <a:normAutofit fontScale="92500"/>
          </a:bodyPr>
          <a:lstStyle/>
          <a:p>
            <a:r>
              <a:rPr lang="en-US" b="1" dirty="0" smtClean="0"/>
              <a:t>Internal Fragmentation</a:t>
            </a:r>
          </a:p>
          <a:p>
            <a:r>
              <a:rPr lang="en-US" b="1" dirty="0" smtClean="0"/>
              <a:t>Limitation in process size</a:t>
            </a:r>
          </a:p>
          <a:p>
            <a:r>
              <a:rPr lang="en-US" dirty="0" smtClean="0"/>
              <a:t>Can put limited processes in memory because of fixed partitioning , so it is </a:t>
            </a:r>
            <a:r>
              <a:rPr lang="en-US" b="1" dirty="0" smtClean="0"/>
              <a:t>limitation in degree of multiprogramming </a:t>
            </a:r>
          </a:p>
          <a:p>
            <a:r>
              <a:rPr lang="en-US" b="1" dirty="0" smtClean="0"/>
              <a:t>External fragmentation :</a:t>
            </a:r>
            <a:r>
              <a:rPr lang="en-US" dirty="0" smtClean="0"/>
              <a:t> External fragmentation is when free memory is scattered in small pieces, making it hard to fit large programs even though there’s enough total space.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Disadvantages for equal size partitioning  </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Internal Fragmentation</a:t>
            </a:r>
          </a:p>
          <a:p>
            <a:r>
              <a:rPr lang="en-US" b="1" dirty="0" smtClean="0"/>
              <a:t>Limitation in process size</a:t>
            </a:r>
          </a:p>
          <a:p>
            <a:r>
              <a:rPr lang="en-US" dirty="0" smtClean="0"/>
              <a:t>Can put limited processes in memory because of fixed partitioning , so it is </a:t>
            </a:r>
            <a:r>
              <a:rPr lang="en-US" b="1" dirty="0" smtClean="0"/>
              <a:t>limitation in degree of multiprogramming </a:t>
            </a:r>
          </a:p>
          <a:p>
            <a:r>
              <a:rPr lang="en-US" b="1" dirty="0" smtClean="0"/>
              <a:t>External fragmentation :</a:t>
            </a:r>
            <a:r>
              <a:rPr lang="en-US" dirty="0" smtClean="0"/>
              <a:t> External fragmentation is when free memory is scattered in small pieces, making it hard to fit large programs even though there’s enough total space.</a:t>
            </a:r>
          </a:p>
          <a:p>
            <a:r>
              <a:rPr lang="en-US" b="1" dirty="0" smtClean="0"/>
              <a:t>Process size limitation </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Variable/Dynamic Partitioning</a:t>
            </a:r>
            <a:r>
              <a:rPr lang="en-US" dirty="0" smtClean="0"/>
              <a:t>:</a:t>
            </a:r>
            <a:br>
              <a:rPr lang="en-US" dirty="0" smtClean="0"/>
            </a:br>
            <a:endParaRPr lang="en-US" dirty="0"/>
          </a:p>
        </p:txBody>
      </p:sp>
      <p:sp>
        <p:nvSpPr>
          <p:cNvPr id="3" name="Content Placeholder 2"/>
          <p:cNvSpPr>
            <a:spLocks noGrp="1"/>
          </p:cNvSpPr>
          <p:nvPr>
            <p:ph idx="1"/>
          </p:nvPr>
        </p:nvSpPr>
        <p:spPr>
          <a:xfrm>
            <a:off x="457200" y="1143000"/>
            <a:ext cx="8229600" cy="5257800"/>
          </a:xfrm>
        </p:spPr>
        <p:txBody>
          <a:bodyPr>
            <a:normAutofit fontScale="77500" lnSpcReduction="20000"/>
          </a:bodyPr>
          <a:lstStyle/>
          <a:p>
            <a:pPr algn="just"/>
            <a:r>
              <a:rPr lang="en-US" dirty="0" smtClean="0"/>
              <a:t>Partitions are created based on the size of the process when it is loaded into memory.</a:t>
            </a:r>
          </a:p>
          <a:p>
            <a:pPr algn="just"/>
            <a:r>
              <a:rPr lang="en-US" dirty="0" smtClean="0"/>
              <a:t>More flexible compared to fixed partitioning, as it reduces internal fragmentation.</a:t>
            </a:r>
          </a:p>
          <a:p>
            <a:pPr algn="just"/>
            <a:endParaRPr lang="en-US" dirty="0" smtClean="0"/>
          </a:p>
          <a:p>
            <a:pPr fontAlgn="base"/>
            <a:r>
              <a:rPr lang="en-US" dirty="0" smtClean="0"/>
              <a:t>Initially, RAM is empty and partitions are made during the run-time according to the process’s need instead of partitioning during system configuration.</a:t>
            </a:r>
          </a:p>
          <a:p>
            <a:pPr fontAlgn="base"/>
            <a:endParaRPr lang="en-US" dirty="0" smtClean="0"/>
          </a:p>
          <a:p>
            <a:pPr fontAlgn="base"/>
            <a:r>
              <a:rPr lang="en-US" dirty="0" smtClean="0"/>
              <a:t>The size of the partition will be equal to the incoming process.</a:t>
            </a:r>
          </a:p>
          <a:p>
            <a:pPr fontAlgn="base"/>
            <a:endParaRPr lang="en-US" dirty="0" smtClean="0"/>
          </a:p>
          <a:p>
            <a:pPr fontAlgn="base"/>
            <a:r>
              <a:rPr lang="en-US" dirty="0" smtClean="0"/>
              <a:t>The partition size varies according to the need of the process so that internal fragmentation can be avoided to ensure efficient utilization of RAM.</a:t>
            </a:r>
          </a:p>
          <a:p>
            <a:pPr algn="just"/>
            <a:endParaRPr lang="en-US" dirty="0" smtClean="0"/>
          </a:p>
          <a:p>
            <a:pPr algn="just"/>
            <a:endParaRPr lang="en-US" dirty="0" smtClean="0"/>
          </a:p>
          <a:p>
            <a:pPr algn="just"/>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381000" y="381000"/>
            <a:ext cx="5561830" cy="6236732"/>
            <a:chOff x="-180680" y="381000"/>
            <a:chExt cx="5209880" cy="6236732"/>
          </a:xfrm>
        </p:grpSpPr>
        <p:grpSp>
          <p:nvGrpSpPr>
            <p:cNvPr id="3" name="Group 13"/>
            <p:cNvGrpSpPr/>
            <p:nvPr/>
          </p:nvGrpSpPr>
          <p:grpSpPr>
            <a:xfrm>
              <a:off x="1219200" y="457200"/>
              <a:ext cx="3644806" cy="5562600"/>
              <a:chOff x="1062990" y="457200"/>
              <a:chExt cx="4282647" cy="5562600"/>
            </a:xfrm>
          </p:grpSpPr>
          <p:sp>
            <p:nvSpPr>
              <p:cNvPr id="4" name="Rectangle 3"/>
              <p:cNvSpPr/>
              <p:nvPr/>
            </p:nvSpPr>
            <p:spPr>
              <a:xfrm>
                <a:off x="1600200" y="457200"/>
                <a:ext cx="2743200" cy="5562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traight Connector 5"/>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600200" y="23622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598732" y="2971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598732" y="37338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1905000"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13" name="TextBox 12"/>
              <p:cNvSpPr txBox="1"/>
              <p:nvPr/>
            </p:nvSpPr>
            <p:spPr>
              <a:xfrm>
                <a:off x="4419600" y="2069068"/>
                <a:ext cx="762000" cy="369332"/>
              </a:xfrm>
              <a:prstGeom prst="rect">
                <a:avLst/>
              </a:prstGeom>
              <a:noFill/>
            </p:spPr>
            <p:txBody>
              <a:bodyPr wrap="square" rtlCol="0">
                <a:spAutoFit/>
              </a:bodyPr>
              <a:lstStyle/>
              <a:p>
                <a:endParaRPr lang="en-US" dirty="0"/>
              </a:p>
            </p:txBody>
          </p:sp>
          <p:sp>
            <p:nvSpPr>
              <p:cNvPr id="16" name="TextBox 15"/>
              <p:cNvSpPr txBox="1"/>
              <p:nvPr/>
            </p:nvSpPr>
            <p:spPr>
              <a:xfrm>
                <a:off x="4375785" y="3733800"/>
                <a:ext cx="762000" cy="369332"/>
              </a:xfrm>
              <a:prstGeom prst="rect">
                <a:avLst/>
              </a:prstGeom>
              <a:noFill/>
            </p:spPr>
            <p:txBody>
              <a:bodyPr wrap="square" rtlCol="0">
                <a:spAutoFit/>
              </a:bodyPr>
              <a:lstStyle/>
              <a:p>
                <a:endParaRPr lang="en-US" dirty="0"/>
              </a:p>
            </p:txBody>
          </p:sp>
          <p:sp>
            <p:nvSpPr>
              <p:cNvPr id="18" name="TextBox 17"/>
              <p:cNvSpPr txBox="1"/>
              <p:nvPr/>
            </p:nvSpPr>
            <p:spPr>
              <a:xfrm>
                <a:off x="1062990" y="1981200"/>
                <a:ext cx="358140" cy="381000"/>
              </a:xfrm>
              <a:prstGeom prst="rect">
                <a:avLst/>
              </a:prstGeom>
              <a:noFill/>
            </p:spPr>
            <p:txBody>
              <a:bodyPr wrap="square" rtlCol="0">
                <a:spAutoFit/>
              </a:bodyPr>
              <a:lstStyle/>
              <a:p>
                <a:endParaRPr lang="en-US" dirty="0"/>
              </a:p>
            </p:txBody>
          </p:sp>
          <p:sp>
            <p:nvSpPr>
              <p:cNvPr id="49" name="TextBox 48"/>
              <p:cNvSpPr txBox="1"/>
              <p:nvPr/>
            </p:nvSpPr>
            <p:spPr>
              <a:xfrm>
                <a:off x="2525088" y="1981200"/>
                <a:ext cx="762001" cy="369332"/>
              </a:xfrm>
              <a:prstGeom prst="rect">
                <a:avLst/>
              </a:prstGeom>
              <a:noFill/>
            </p:spPr>
            <p:txBody>
              <a:bodyPr wrap="square" rtlCol="0">
                <a:spAutoFit/>
              </a:bodyPr>
              <a:lstStyle/>
              <a:p>
                <a:r>
                  <a:rPr lang="en-US" dirty="0" smtClean="0"/>
                  <a:t>P1</a:t>
                </a:r>
                <a:endParaRPr lang="en-US" dirty="0"/>
              </a:p>
            </p:txBody>
          </p:sp>
          <p:sp>
            <p:nvSpPr>
              <p:cNvPr id="52" name="TextBox 51"/>
              <p:cNvSpPr txBox="1"/>
              <p:nvPr/>
            </p:nvSpPr>
            <p:spPr>
              <a:xfrm>
                <a:off x="4444090" y="1905000"/>
                <a:ext cx="895350" cy="369332"/>
              </a:xfrm>
              <a:prstGeom prst="rect">
                <a:avLst/>
              </a:prstGeom>
              <a:noFill/>
            </p:spPr>
            <p:txBody>
              <a:bodyPr wrap="square" rtlCol="0">
                <a:spAutoFit/>
              </a:bodyPr>
              <a:lstStyle/>
              <a:p>
                <a:r>
                  <a:rPr lang="en-US" dirty="0" smtClean="0"/>
                  <a:t>2MB</a:t>
                </a:r>
                <a:endParaRPr lang="en-US" dirty="0"/>
              </a:p>
            </p:txBody>
          </p:sp>
          <p:sp>
            <p:nvSpPr>
              <p:cNvPr id="56" name="TextBox 55"/>
              <p:cNvSpPr txBox="1"/>
              <p:nvPr/>
            </p:nvSpPr>
            <p:spPr>
              <a:xfrm>
                <a:off x="4450287" y="3276600"/>
                <a:ext cx="895350" cy="369332"/>
              </a:xfrm>
              <a:prstGeom prst="rect">
                <a:avLst/>
              </a:prstGeom>
              <a:noFill/>
            </p:spPr>
            <p:txBody>
              <a:bodyPr wrap="square" rtlCol="0">
                <a:spAutoFit/>
              </a:bodyPr>
              <a:lstStyle/>
              <a:p>
                <a:r>
                  <a:rPr lang="en-US" dirty="0" smtClean="0"/>
                  <a:t>7MB</a:t>
                </a:r>
                <a:endParaRPr lang="en-US" dirty="0"/>
              </a:p>
            </p:txBody>
          </p:sp>
          <p:sp>
            <p:nvSpPr>
              <p:cNvPr id="57" name="TextBox 56"/>
              <p:cNvSpPr txBox="1"/>
              <p:nvPr/>
            </p:nvSpPr>
            <p:spPr>
              <a:xfrm>
                <a:off x="4450287" y="2514600"/>
                <a:ext cx="895350" cy="369332"/>
              </a:xfrm>
              <a:prstGeom prst="rect">
                <a:avLst/>
              </a:prstGeom>
              <a:noFill/>
            </p:spPr>
            <p:txBody>
              <a:bodyPr wrap="square" rtlCol="0">
                <a:spAutoFit/>
              </a:bodyPr>
              <a:lstStyle/>
              <a:p>
                <a:r>
                  <a:rPr lang="en-US" dirty="0" smtClean="0"/>
                  <a:t>4MB</a:t>
                </a:r>
                <a:endParaRPr lang="en-US" dirty="0"/>
              </a:p>
            </p:txBody>
          </p:sp>
          <p:sp>
            <p:nvSpPr>
              <p:cNvPr id="58" name="TextBox 57"/>
              <p:cNvSpPr txBox="1"/>
              <p:nvPr/>
            </p:nvSpPr>
            <p:spPr>
              <a:xfrm>
                <a:off x="2521294" y="2514600"/>
                <a:ext cx="762001" cy="369332"/>
              </a:xfrm>
              <a:prstGeom prst="rect">
                <a:avLst/>
              </a:prstGeom>
              <a:noFill/>
            </p:spPr>
            <p:txBody>
              <a:bodyPr wrap="square" rtlCol="0">
                <a:spAutoFit/>
              </a:bodyPr>
              <a:lstStyle/>
              <a:p>
                <a:r>
                  <a:rPr lang="en-US" dirty="0" smtClean="0"/>
                  <a:t>P2</a:t>
                </a:r>
                <a:endParaRPr lang="en-US" dirty="0"/>
              </a:p>
            </p:txBody>
          </p:sp>
          <p:sp>
            <p:nvSpPr>
              <p:cNvPr id="59" name="TextBox 58"/>
              <p:cNvSpPr txBox="1"/>
              <p:nvPr/>
            </p:nvSpPr>
            <p:spPr>
              <a:xfrm>
                <a:off x="2521294" y="3200400"/>
                <a:ext cx="762001" cy="369332"/>
              </a:xfrm>
              <a:prstGeom prst="rect">
                <a:avLst/>
              </a:prstGeom>
              <a:noFill/>
            </p:spPr>
            <p:txBody>
              <a:bodyPr wrap="square" rtlCol="0">
                <a:spAutoFit/>
              </a:bodyPr>
              <a:lstStyle/>
              <a:p>
                <a:r>
                  <a:rPr lang="en-US" dirty="0" smtClean="0"/>
                  <a:t>P3</a:t>
                </a:r>
                <a:endParaRPr lang="en-US" dirty="0"/>
              </a:p>
            </p:txBody>
          </p:sp>
        </p:grpSp>
        <p:sp>
          <p:nvSpPr>
            <p:cNvPr id="38" name="Rectangle 37"/>
            <p:cNvSpPr/>
            <p:nvPr/>
          </p:nvSpPr>
          <p:spPr>
            <a:xfrm>
              <a:off x="1461016" y="6248400"/>
              <a:ext cx="2893817" cy="369332"/>
            </a:xfrm>
            <a:prstGeom prst="rect">
              <a:avLst/>
            </a:prstGeom>
          </p:spPr>
          <p:txBody>
            <a:bodyPr wrap="none">
              <a:spAutoFit/>
            </a:bodyPr>
            <a:lstStyle/>
            <a:p>
              <a:r>
                <a:rPr lang="en-US" dirty="0" smtClean="0"/>
                <a:t>Variable /dynamic partitioning </a:t>
              </a:r>
              <a:endParaRPr lang="en-US" dirty="0"/>
            </a:p>
          </p:txBody>
        </p:sp>
        <p:sp>
          <p:nvSpPr>
            <p:cNvPr id="39" name="Rectangle 38"/>
            <p:cNvSpPr/>
            <p:nvPr/>
          </p:nvSpPr>
          <p:spPr>
            <a:xfrm>
              <a:off x="4336382" y="381000"/>
              <a:ext cx="692818" cy="369332"/>
            </a:xfrm>
            <a:prstGeom prst="rect">
              <a:avLst/>
            </a:prstGeom>
          </p:spPr>
          <p:txBody>
            <a:bodyPr wrap="none">
              <a:spAutoFit/>
            </a:bodyPr>
            <a:lstStyle/>
            <a:p>
              <a:r>
                <a:rPr lang="en-US" dirty="0" smtClean="0"/>
                <a:t>RAM </a:t>
              </a:r>
              <a:endParaRPr lang="en-US" dirty="0"/>
            </a:p>
          </p:txBody>
        </p:sp>
        <p:sp>
          <p:nvSpPr>
            <p:cNvPr id="41" name="Rectangle 40"/>
            <p:cNvSpPr/>
            <p:nvPr/>
          </p:nvSpPr>
          <p:spPr>
            <a:xfrm>
              <a:off x="-180680" y="1066800"/>
              <a:ext cx="1244338" cy="1200329"/>
            </a:xfrm>
            <a:prstGeom prst="rect">
              <a:avLst/>
            </a:prstGeom>
          </p:spPr>
          <p:txBody>
            <a:bodyPr wrap="square">
              <a:spAutoFit/>
            </a:bodyPr>
            <a:lstStyle/>
            <a:p>
              <a:pPr marL="342900" indent="-342900">
                <a:buAutoNum type="arabicParenR"/>
              </a:pPr>
              <a:r>
                <a:rPr lang="en-US" dirty="0" smtClean="0"/>
                <a:t>P1=2MB</a:t>
              </a:r>
            </a:p>
            <a:p>
              <a:pPr marL="342900" indent="-342900">
                <a:buAutoNum type="arabicParenR"/>
              </a:pPr>
              <a:r>
                <a:rPr lang="en-US" dirty="0" smtClean="0"/>
                <a:t>P2=4MB</a:t>
              </a:r>
            </a:p>
            <a:p>
              <a:pPr marL="342900" indent="-342900">
                <a:buAutoNum type="arabicParenR"/>
              </a:pPr>
              <a:r>
                <a:rPr lang="en-US" dirty="0" smtClean="0"/>
                <a:t>P3=7MB</a:t>
              </a:r>
            </a:p>
            <a:p>
              <a:pPr marL="342900" indent="-342900">
                <a:buAutoNum type="arabicParenR"/>
              </a:pPr>
              <a:endParaRPr lang="en-US" dirty="0"/>
            </a:p>
          </p:txBody>
        </p:sp>
      </p:grpSp>
      <p:grpSp>
        <p:nvGrpSpPr>
          <p:cNvPr id="95" name="Group 94"/>
          <p:cNvGrpSpPr/>
          <p:nvPr/>
        </p:nvGrpSpPr>
        <p:grpSpPr>
          <a:xfrm>
            <a:off x="2362200" y="1752600"/>
            <a:ext cx="2514600" cy="1981200"/>
            <a:chOff x="2362200" y="1752600"/>
            <a:chExt cx="2514600" cy="1981200"/>
          </a:xfrm>
        </p:grpSpPr>
        <p:cxnSp>
          <p:nvCxnSpPr>
            <p:cNvPr id="61" name="Straight Connector 60"/>
            <p:cNvCxnSpPr/>
            <p:nvPr/>
          </p:nvCxnSpPr>
          <p:spPr>
            <a:xfrm>
              <a:off x="23622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908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956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7338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0386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3434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5720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4384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78" name="Straight Connector 77"/>
            <p:cNvCxnSpPr/>
            <p:nvPr/>
          </p:nvCxnSpPr>
          <p:spPr>
            <a:xfrm>
              <a:off x="2743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79" name="Straight Connector 78"/>
            <p:cNvCxnSpPr/>
            <p:nvPr/>
          </p:nvCxnSpPr>
          <p:spPr>
            <a:xfrm>
              <a:off x="28956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0" name="Straight Connector 79"/>
            <p:cNvCxnSpPr/>
            <p:nvPr/>
          </p:nvCxnSpPr>
          <p:spPr>
            <a:xfrm>
              <a:off x="3124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1" name="Straight Connector 80"/>
            <p:cNvCxnSpPr/>
            <p:nvPr/>
          </p:nvCxnSpPr>
          <p:spPr>
            <a:xfrm>
              <a:off x="3505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2" name="Straight Connector 81"/>
            <p:cNvCxnSpPr/>
            <p:nvPr/>
          </p:nvCxnSpPr>
          <p:spPr>
            <a:xfrm>
              <a:off x="38100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3" name="Straight Connector 82"/>
            <p:cNvCxnSpPr/>
            <p:nvPr/>
          </p:nvCxnSpPr>
          <p:spPr>
            <a:xfrm>
              <a:off x="41148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4" name="Straight Connector 83"/>
            <p:cNvCxnSpPr/>
            <p:nvPr/>
          </p:nvCxnSpPr>
          <p:spPr>
            <a:xfrm>
              <a:off x="43434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5" name="Straight Connector 84"/>
            <p:cNvCxnSpPr/>
            <p:nvPr/>
          </p:nvCxnSpPr>
          <p:spPr>
            <a:xfrm>
              <a:off x="4648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7" name="Straight Connector 86"/>
            <p:cNvCxnSpPr/>
            <p:nvPr/>
          </p:nvCxnSpPr>
          <p:spPr>
            <a:xfrm>
              <a:off x="2438400" y="30480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8" name="Straight Connector 87"/>
            <p:cNvCxnSpPr/>
            <p:nvPr/>
          </p:nvCxnSpPr>
          <p:spPr>
            <a:xfrm>
              <a:off x="2743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9" name="Straight Connector 88"/>
            <p:cNvCxnSpPr/>
            <p:nvPr/>
          </p:nvCxnSpPr>
          <p:spPr>
            <a:xfrm>
              <a:off x="2971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0" name="Straight Connector 89"/>
            <p:cNvCxnSpPr/>
            <p:nvPr/>
          </p:nvCxnSpPr>
          <p:spPr>
            <a:xfrm>
              <a:off x="35814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1" name="Straight Connector 90"/>
            <p:cNvCxnSpPr/>
            <p:nvPr/>
          </p:nvCxnSpPr>
          <p:spPr>
            <a:xfrm>
              <a:off x="3886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p:cNvCxnSpPr/>
            <p:nvPr/>
          </p:nvCxnSpPr>
          <p:spPr>
            <a:xfrm>
              <a:off x="41910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p:cNvCxnSpPr/>
            <p:nvPr/>
          </p:nvCxnSpPr>
          <p:spPr>
            <a:xfrm>
              <a:off x="4495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p:cNvCxnSpPr/>
            <p:nvPr/>
          </p:nvCxnSpPr>
          <p:spPr>
            <a:xfrm>
              <a:off x="34290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381000" y="381000"/>
            <a:ext cx="5561829" cy="5550932"/>
            <a:chOff x="-180680" y="381000"/>
            <a:chExt cx="5209881" cy="5550932"/>
          </a:xfrm>
        </p:grpSpPr>
        <p:grpSp>
          <p:nvGrpSpPr>
            <p:cNvPr id="3" name="Group 13"/>
            <p:cNvGrpSpPr/>
            <p:nvPr/>
          </p:nvGrpSpPr>
          <p:grpSpPr>
            <a:xfrm>
              <a:off x="1219201" y="457200"/>
              <a:ext cx="3644807" cy="4724400"/>
              <a:chOff x="1062990" y="457200"/>
              <a:chExt cx="4282647" cy="4724400"/>
            </a:xfrm>
          </p:grpSpPr>
          <p:sp>
            <p:nvSpPr>
              <p:cNvPr id="4" name="Rectangle 3"/>
              <p:cNvSpPr/>
              <p:nvPr/>
            </p:nvSpPr>
            <p:spPr>
              <a:xfrm>
                <a:off x="1600200" y="457200"/>
                <a:ext cx="2743200" cy="472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traight Connector 5"/>
              <p:cNvCxnSpPr/>
              <p:nvPr/>
            </p:nvCxnSpPr>
            <p:spPr>
              <a:xfrm>
                <a:off x="1600200" y="1828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600200" y="23622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598732" y="2971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598732" y="37338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1905000"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13" name="TextBox 12"/>
              <p:cNvSpPr txBox="1"/>
              <p:nvPr/>
            </p:nvSpPr>
            <p:spPr>
              <a:xfrm>
                <a:off x="4419600" y="2069068"/>
                <a:ext cx="762000" cy="369332"/>
              </a:xfrm>
              <a:prstGeom prst="rect">
                <a:avLst/>
              </a:prstGeom>
              <a:noFill/>
            </p:spPr>
            <p:txBody>
              <a:bodyPr wrap="square" rtlCol="0">
                <a:spAutoFit/>
              </a:bodyPr>
              <a:lstStyle/>
              <a:p>
                <a:endParaRPr lang="en-US" dirty="0"/>
              </a:p>
            </p:txBody>
          </p:sp>
          <p:sp>
            <p:nvSpPr>
              <p:cNvPr id="16" name="TextBox 15"/>
              <p:cNvSpPr txBox="1"/>
              <p:nvPr/>
            </p:nvSpPr>
            <p:spPr>
              <a:xfrm>
                <a:off x="4375785" y="3733800"/>
                <a:ext cx="762000" cy="369332"/>
              </a:xfrm>
              <a:prstGeom prst="rect">
                <a:avLst/>
              </a:prstGeom>
              <a:noFill/>
            </p:spPr>
            <p:txBody>
              <a:bodyPr wrap="square" rtlCol="0">
                <a:spAutoFit/>
              </a:bodyPr>
              <a:lstStyle/>
              <a:p>
                <a:endParaRPr lang="en-US" dirty="0"/>
              </a:p>
            </p:txBody>
          </p:sp>
          <p:sp>
            <p:nvSpPr>
              <p:cNvPr id="18" name="TextBox 17"/>
              <p:cNvSpPr txBox="1"/>
              <p:nvPr/>
            </p:nvSpPr>
            <p:spPr>
              <a:xfrm>
                <a:off x="1062990" y="1981200"/>
                <a:ext cx="358140" cy="381000"/>
              </a:xfrm>
              <a:prstGeom prst="rect">
                <a:avLst/>
              </a:prstGeom>
              <a:noFill/>
            </p:spPr>
            <p:txBody>
              <a:bodyPr wrap="square" rtlCol="0">
                <a:spAutoFit/>
              </a:bodyPr>
              <a:lstStyle/>
              <a:p>
                <a:endParaRPr lang="en-US" dirty="0"/>
              </a:p>
            </p:txBody>
          </p:sp>
          <p:sp>
            <p:nvSpPr>
              <p:cNvPr id="49" name="TextBox 48"/>
              <p:cNvSpPr txBox="1"/>
              <p:nvPr/>
            </p:nvSpPr>
            <p:spPr>
              <a:xfrm>
                <a:off x="2525088" y="1981200"/>
                <a:ext cx="762001" cy="369332"/>
              </a:xfrm>
              <a:prstGeom prst="rect">
                <a:avLst/>
              </a:prstGeom>
              <a:noFill/>
            </p:spPr>
            <p:txBody>
              <a:bodyPr wrap="square" rtlCol="0">
                <a:spAutoFit/>
              </a:bodyPr>
              <a:lstStyle/>
              <a:p>
                <a:r>
                  <a:rPr lang="en-US" dirty="0" smtClean="0"/>
                  <a:t>P1</a:t>
                </a:r>
                <a:endParaRPr lang="en-US" dirty="0"/>
              </a:p>
            </p:txBody>
          </p:sp>
          <p:sp>
            <p:nvSpPr>
              <p:cNvPr id="52" name="TextBox 51"/>
              <p:cNvSpPr txBox="1"/>
              <p:nvPr/>
            </p:nvSpPr>
            <p:spPr>
              <a:xfrm>
                <a:off x="4444090" y="1905000"/>
                <a:ext cx="895350" cy="369332"/>
              </a:xfrm>
              <a:prstGeom prst="rect">
                <a:avLst/>
              </a:prstGeom>
              <a:noFill/>
            </p:spPr>
            <p:txBody>
              <a:bodyPr wrap="square" rtlCol="0">
                <a:spAutoFit/>
              </a:bodyPr>
              <a:lstStyle/>
              <a:p>
                <a:r>
                  <a:rPr lang="en-US" dirty="0" smtClean="0"/>
                  <a:t>2MB</a:t>
                </a:r>
                <a:endParaRPr lang="en-US" dirty="0"/>
              </a:p>
            </p:txBody>
          </p:sp>
          <p:sp>
            <p:nvSpPr>
              <p:cNvPr id="56" name="TextBox 55"/>
              <p:cNvSpPr txBox="1"/>
              <p:nvPr/>
            </p:nvSpPr>
            <p:spPr>
              <a:xfrm>
                <a:off x="4450287" y="3276600"/>
                <a:ext cx="895350" cy="369332"/>
              </a:xfrm>
              <a:prstGeom prst="rect">
                <a:avLst/>
              </a:prstGeom>
              <a:noFill/>
            </p:spPr>
            <p:txBody>
              <a:bodyPr wrap="square" rtlCol="0">
                <a:spAutoFit/>
              </a:bodyPr>
              <a:lstStyle/>
              <a:p>
                <a:r>
                  <a:rPr lang="en-US" dirty="0" smtClean="0"/>
                  <a:t>7MB</a:t>
                </a:r>
                <a:endParaRPr lang="en-US" dirty="0"/>
              </a:p>
            </p:txBody>
          </p:sp>
          <p:sp>
            <p:nvSpPr>
              <p:cNvPr id="57" name="TextBox 56"/>
              <p:cNvSpPr txBox="1"/>
              <p:nvPr/>
            </p:nvSpPr>
            <p:spPr>
              <a:xfrm>
                <a:off x="4450287" y="2514600"/>
                <a:ext cx="895350" cy="369332"/>
              </a:xfrm>
              <a:prstGeom prst="rect">
                <a:avLst/>
              </a:prstGeom>
              <a:noFill/>
            </p:spPr>
            <p:txBody>
              <a:bodyPr wrap="square" rtlCol="0">
                <a:spAutoFit/>
              </a:bodyPr>
              <a:lstStyle/>
              <a:p>
                <a:r>
                  <a:rPr lang="en-US" dirty="0" smtClean="0"/>
                  <a:t>4MB</a:t>
                </a:r>
                <a:endParaRPr lang="en-US" dirty="0"/>
              </a:p>
            </p:txBody>
          </p:sp>
          <p:sp>
            <p:nvSpPr>
              <p:cNvPr id="58" name="TextBox 57"/>
              <p:cNvSpPr txBox="1"/>
              <p:nvPr/>
            </p:nvSpPr>
            <p:spPr>
              <a:xfrm>
                <a:off x="2521294" y="2514600"/>
                <a:ext cx="762001" cy="369332"/>
              </a:xfrm>
              <a:prstGeom prst="rect">
                <a:avLst/>
              </a:prstGeom>
              <a:noFill/>
            </p:spPr>
            <p:txBody>
              <a:bodyPr wrap="square" rtlCol="0">
                <a:spAutoFit/>
              </a:bodyPr>
              <a:lstStyle/>
              <a:p>
                <a:r>
                  <a:rPr lang="en-US" dirty="0" smtClean="0"/>
                  <a:t>P2</a:t>
                </a:r>
                <a:endParaRPr lang="en-US" dirty="0"/>
              </a:p>
            </p:txBody>
          </p:sp>
          <p:sp>
            <p:nvSpPr>
              <p:cNvPr id="59" name="TextBox 58"/>
              <p:cNvSpPr txBox="1"/>
              <p:nvPr/>
            </p:nvSpPr>
            <p:spPr>
              <a:xfrm>
                <a:off x="2521294" y="3200400"/>
                <a:ext cx="762001" cy="369332"/>
              </a:xfrm>
              <a:prstGeom prst="rect">
                <a:avLst/>
              </a:prstGeom>
              <a:noFill/>
            </p:spPr>
            <p:txBody>
              <a:bodyPr wrap="square" rtlCol="0">
                <a:spAutoFit/>
              </a:bodyPr>
              <a:lstStyle/>
              <a:p>
                <a:r>
                  <a:rPr lang="en-US" dirty="0" smtClean="0"/>
                  <a:t>P3</a:t>
                </a:r>
                <a:endParaRPr lang="en-US" dirty="0"/>
              </a:p>
            </p:txBody>
          </p:sp>
          <p:sp>
            <p:nvSpPr>
              <p:cNvPr id="73" name="TextBox 72"/>
              <p:cNvSpPr txBox="1"/>
              <p:nvPr/>
            </p:nvSpPr>
            <p:spPr>
              <a:xfrm>
                <a:off x="2689033" y="3886200"/>
                <a:ext cx="762001" cy="369332"/>
              </a:xfrm>
              <a:prstGeom prst="rect">
                <a:avLst/>
              </a:prstGeom>
              <a:noFill/>
            </p:spPr>
            <p:txBody>
              <a:bodyPr wrap="square" rtlCol="0">
                <a:spAutoFit/>
              </a:bodyPr>
              <a:lstStyle/>
              <a:p>
                <a:r>
                  <a:rPr lang="en-US" dirty="0" smtClean="0"/>
                  <a:t>P4</a:t>
                </a:r>
                <a:endParaRPr lang="en-US" dirty="0"/>
              </a:p>
            </p:txBody>
          </p:sp>
          <p:sp>
            <p:nvSpPr>
              <p:cNvPr id="74" name="TextBox 73"/>
              <p:cNvSpPr txBox="1"/>
              <p:nvPr/>
            </p:nvSpPr>
            <p:spPr>
              <a:xfrm>
                <a:off x="4450287" y="3886200"/>
                <a:ext cx="895350" cy="369332"/>
              </a:xfrm>
              <a:prstGeom prst="rect">
                <a:avLst/>
              </a:prstGeom>
              <a:noFill/>
            </p:spPr>
            <p:txBody>
              <a:bodyPr wrap="square" rtlCol="0">
                <a:spAutoFit/>
              </a:bodyPr>
              <a:lstStyle/>
              <a:p>
                <a:r>
                  <a:rPr lang="en-US" dirty="0" smtClean="0"/>
                  <a:t>4MB</a:t>
                </a:r>
                <a:endParaRPr lang="en-US" dirty="0"/>
              </a:p>
            </p:txBody>
          </p:sp>
          <p:sp>
            <p:nvSpPr>
              <p:cNvPr id="75" name="TextBox 74"/>
              <p:cNvSpPr txBox="1"/>
              <p:nvPr/>
            </p:nvSpPr>
            <p:spPr>
              <a:xfrm>
                <a:off x="4450287" y="4648200"/>
                <a:ext cx="895350" cy="369332"/>
              </a:xfrm>
              <a:prstGeom prst="rect">
                <a:avLst/>
              </a:prstGeom>
              <a:noFill/>
            </p:spPr>
            <p:txBody>
              <a:bodyPr wrap="square" rtlCol="0">
                <a:spAutoFit/>
              </a:bodyPr>
              <a:lstStyle/>
              <a:p>
                <a:r>
                  <a:rPr lang="en-US" dirty="0" smtClean="0"/>
                  <a:t>8MB</a:t>
                </a:r>
                <a:endParaRPr lang="en-US" dirty="0"/>
              </a:p>
            </p:txBody>
          </p:sp>
          <p:sp>
            <p:nvSpPr>
              <p:cNvPr id="100" name="TextBox 99"/>
              <p:cNvSpPr txBox="1"/>
              <p:nvPr/>
            </p:nvSpPr>
            <p:spPr>
              <a:xfrm>
                <a:off x="2772902" y="4648200"/>
                <a:ext cx="762001" cy="369332"/>
              </a:xfrm>
              <a:prstGeom prst="rect">
                <a:avLst/>
              </a:prstGeom>
              <a:noFill/>
            </p:spPr>
            <p:txBody>
              <a:bodyPr wrap="square" rtlCol="0">
                <a:spAutoFit/>
              </a:bodyPr>
              <a:lstStyle/>
              <a:p>
                <a:r>
                  <a:rPr lang="en-US" dirty="0" smtClean="0"/>
                  <a:t>P5</a:t>
                </a:r>
                <a:endParaRPr lang="en-US" dirty="0"/>
              </a:p>
            </p:txBody>
          </p:sp>
        </p:grpSp>
        <p:sp>
          <p:nvSpPr>
            <p:cNvPr id="38" name="Rectangle 37"/>
            <p:cNvSpPr/>
            <p:nvPr/>
          </p:nvSpPr>
          <p:spPr>
            <a:xfrm>
              <a:off x="1461017" y="5562600"/>
              <a:ext cx="2893818" cy="369332"/>
            </a:xfrm>
            <a:prstGeom prst="rect">
              <a:avLst/>
            </a:prstGeom>
          </p:spPr>
          <p:txBody>
            <a:bodyPr wrap="none">
              <a:spAutoFit/>
            </a:bodyPr>
            <a:lstStyle/>
            <a:p>
              <a:r>
                <a:rPr lang="en-US" dirty="0" smtClean="0"/>
                <a:t>Variable /dynamic partitioning </a:t>
              </a:r>
              <a:endParaRPr lang="en-US" dirty="0"/>
            </a:p>
          </p:txBody>
        </p:sp>
        <p:sp>
          <p:nvSpPr>
            <p:cNvPr id="39" name="Rectangle 38"/>
            <p:cNvSpPr/>
            <p:nvPr/>
          </p:nvSpPr>
          <p:spPr>
            <a:xfrm>
              <a:off x="4336383" y="381000"/>
              <a:ext cx="692818" cy="369332"/>
            </a:xfrm>
            <a:prstGeom prst="rect">
              <a:avLst/>
            </a:prstGeom>
          </p:spPr>
          <p:txBody>
            <a:bodyPr wrap="none">
              <a:spAutoFit/>
            </a:bodyPr>
            <a:lstStyle/>
            <a:p>
              <a:r>
                <a:rPr lang="en-US" dirty="0" smtClean="0"/>
                <a:t>RAM </a:t>
              </a:r>
              <a:endParaRPr lang="en-US" dirty="0"/>
            </a:p>
          </p:txBody>
        </p:sp>
        <p:sp>
          <p:nvSpPr>
            <p:cNvPr id="41" name="Rectangle 40"/>
            <p:cNvSpPr/>
            <p:nvPr/>
          </p:nvSpPr>
          <p:spPr>
            <a:xfrm>
              <a:off x="-180680" y="1066800"/>
              <a:ext cx="1427563" cy="1754326"/>
            </a:xfrm>
            <a:prstGeom prst="rect">
              <a:avLst/>
            </a:prstGeom>
          </p:spPr>
          <p:txBody>
            <a:bodyPr wrap="square">
              <a:spAutoFit/>
            </a:bodyPr>
            <a:lstStyle/>
            <a:p>
              <a:pPr marL="342900" indent="-342900">
                <a:buAutoNum type="arabicParenR"/>
              </a:pPr>
              <a:r>
                <a:rPr lang="en-US" dirty="0" smtClean="0"/>
                <a:t>P1=2MB</a:t>
              </a:r>
            </a:p>
            <a:p>
              <a:pPr marL="342900" indent="-342900">
                <a:buAutoNum type="arabicParenR"/>
              </a:pPr>
              <a:r>
                <a:rPr lang="en-US" dirty="0" smtClean="0"/>
                <a:t>P2=4MB</a:t>
              </a:r>
            </a:p>
            <a:p>
              <a:pPr marL="342900" indent="-342900">
                <a:buAutoNum type="arabicParenR"/>
              </a:pPr>
              <a:r>
                <a:rPr lang="en-US" dirty="0" smtClean="0"/>
                <a:t>P3=7MB</a:t>
              </a:r>
            </a:p>
            <a:p>
              <a:pPr marL="342900" indent="-342900">
                <a:buAutoNum type="arabicParenR"/>
              </a:pPr>
              <a:r>
                <a:rPr lang="en-US" dirty="0" smtClean="0"/>
                <a:t>P4=4MB</a:t>
              </a:r>
            </a:p>
            <a:p>
              <a:pPr marL="342900" indent="-342900">
                <a:buAutoNum type="arabicParenR"/>
              </a:pPr>
              <a:r>
                <a:rPr lang="en-US" dirty="0" smtClean="0"/>
                <a:t>P5=8MB</a:t>
              </a:r>
            </a:p>
            <a:p>
              <a:pPr marL="342900" indent="-342900">
                <a:buAutoNum type="arabicParenR"/>
              </a:pPr>
              <a:endParaRPr lang="en-US" dirty="0"/>
            </a:p>
          </p:txBody>
        </p:sp>
      </p:grpSp>
      <p:grpSp>
        <p:nvGrpSpPr>
          <p:cNvPr id="5" name="Group 94"/>
          <p:cNvGrpSpPr/>
          <p:nvPr/>
        </p:nvGrpSpPr>
        <p:grpSpPr>
          <a:xfrm>
            <a:off x="2362200" y="1676400"/>
            <a:ext cx="2514600" cy="2743200"/>
            <a:chOff x="2362200" y="1752600"/>
            <a:chExt cx="2514600" cy="2743200"/>
          </a:xfrm>
        </p:grpSpPr>
        <p:cxnSp>
          <p:nvCxnSpPr>
            <p:cNvPr id="61" name="Straight Connector 60"/>
            <p:cNvCxnSpPr/>
            <p:nvPr/>
          </p:nvCxnSpPr>
          <p:spPr>
            <a:xfrm>
              <a:off x="23622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908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956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7338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0386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3434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5720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4384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78" name="Straight Connector 77"/>
            <p:cNvCxnSpPr/>
            <p:nvPr/>
          </p:nvCxnSpPr>
          <p:spPr>
            <a:xfrm>
              <a:off x="2743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79" name="Straight Connector 78"/>
            <p:cNvCxnSpPr/>
            <p:nvPr/>
          </p:nvCxnSpPr>
          <p:spPr>
            <a:xfrm>
              <a:off x="28956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0" name="Straight Connector 79"/>
            <p:cNvCxnSpPr/>
            <p:nvPr/>
          </p:nvCxnSpPr>
          <p:spPr>
            <a:xfrm>
              <a:off x="3124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1" name="Straight Connector 80"/>
            <p:cNvCxnSpPr/>
            <p:nvPr/>
          </p:nvCxnSpPr>
          <p:spPr>
            <a:xfrm>
              <a:off x="3505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2" name="Straight Connector 81"/>
            <p:cNvCxnSpPr/>
            <p:nvPr/>
          </p:nvCxnSpPr>
          <p:spPr>
            <a:xfrm>
              <a:off x="38100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3" name="Straight Connector 82"/>
            <p:cNvCxnSpPr/>
            <p:nvPr/>
          </p:nvCxnSpPr>
          <p:spPr>
            <a:xfrm>
              <a:off x="41148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4" name="Straight Connector 83"/>
            <p:cNvCxnSpPr/>
            <p:nvPr/>
          </p:nvCxnSpPr>
          <p:spPr>
            <a:xfrm>
              <a:off x="43434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5" name="Straight Connector 84"/>
            <p:cNvCxnSpPr/>
            <p:nvPr/>
          </p:nvCxnSpPr>
          <p:spPr>
            <a:xfrm>
              <a:off x="4648200" y="2362200"/>
              <a:ext cx="228600"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87" name="Straight Connector 86"/>
            <p:cNvCxnSpPr/>
            <p:nvPr/>
          </p:nvCxnSpPr>
          <p:spPr>
            <a:xfrm>
              <a:off x="2438400" y="30480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8" name="Straight Connector 87"/>
            <p:cNvCxnSpPr/>
            <p:nvPr/>
          </p:nvCxnSpPr>
          <p:spPr>
            <a:xfrm>
              <a:off x="2743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9" name="Straight Connector 88"/>
            <p:cNvCxnSpPr/>
            <p:nvPr/>
          </p:nvCxnSpPr>
          <p:spPr>
            <a:xfrm>
              <a:off x="2971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0" name="Straight Connector 89"/>
            <p:cNvCxnSpPr/>
            <p:nvPr/>
          </p:nvCxnSpPr>
          <p:spPr>
            <a:xfrm>
              <a:off x="35814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1" name="Straight Connector 90"/>
            <p:cNvCxnSpPr/>
            <p:nvPr/>
          </p:nvCxnSpPr>
          <p:spPr>
            <a:xfrm>
              <a:off x="3886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p:cNvCxnSpPr/>
            <p:nvPr/>
          </p:nvCxnSpPr>
          <p:spPr>
            <a:xfrm>
              <a:off x="41910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p:cNvCxnSpPr/>
            <p:nvPr/>
          </p:nvCxnSpPr>
          <p:spPr>
            <a:xfrm>
              <a:off x="4495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p:cNvCxnSpPr/>
            <p:nvPr/>
          </p:nvCxnSpPr>
          <p:spPr>
            <a:xfrm>
              <a:off x="3429000" y="18288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419600" y="38100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55" name="Straight Connector 54"/>
            <p:cNvCxnSpPr/>
            <p:nvPr/>
          </p:nvCxnSpPr>
          <p:spPr>
            <a:xfrm>
              <a:off x="4191000" y="38862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60" name="Straight Connector 59"/>
            <p:cNvCxnSpPr/>
            <p:nvPr/>
          </p:nvCxnSpPr>
          <p:spPr>
            <a:xfrm>
              <a:off x="3886200" y="38100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68" name="Straight Connector 67"/>
            <p:cNvCxnSpPr/>
            <p:nvPr/>
          </p:nvCxnSpPr>
          <p:spPr>
            <a:xfrm>
              <a:off x="2438400" y="38862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70" name="Straight Connector 69"/>
            <p:cNvCxnSpPr/>
            <p:nvPr/>
          </p:nvCxnSpPr>
          <p:spPr>
            <a:xfrm>
              <a:off x="2819400" y="38862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Straight Connector 70"/>
            <p:cNvCxnSpPr/>
            <p:nvPr/>
          </p:nvCxnSpPr>
          <p:spPr>
            <a:xfrm>
              <a:off x="3124200" y="3810000"/>
              <a:ext cx="228600" cy="609600"/>
            </a:xfrm>
            <a:prstGeom prst="line">
              <a:avLst/>
            </a:prstGeom>
          </p:spPr>
          <p:style>
            <a:lnRef idx="3">
              <a:schemeClr val="accent4"/>
            </a:lnRef>
            <a:fillRef idx="0">
              <a:schemeClr val="accent4"/>
            </a:fillRef>
            <a:effectRef idx="2">
              <a:schemeClr val="accent4"/>
            </a:effectRef>
            <a:fontRef idx="minor">
              <a:schemeClr val="tx1"/>
            </a:fontRef>
          </p:style>
        </p:cxnSp>
        <p:cxnSp>
          <p:nvCxnSpPr>
            <p:cNvPr id="72" name="Straight Connector 71"/>
            <p:cNvCxnSpPr/>
            <p:nvPr/>
          </p:nvCxnSpPr>
          <p:spPr>
            <a:xfrm>
              <a:off x="4572000" y="3810000"/>
              <a:ext cx="228600" cy="609600"/>
            </a:xfrm>
            <a:prstGeom prst="line">
              <a:avLst/>
            </a:prstGeom>
          </p:spPr>
          <p:style>
            <a:lnRef idx="3">
              <a:schemeClr val="accent4"/>
            </a:lnRef>
            <a:fillRef idx="0">
              <a:schemeClr val="accent4"/>
            </a:fillRef>
            <a:effectRef idx="2">
              <a:schemeClr val="accent4"/>
            </a:effectRef>
            <a:fontRef idx="minor">
              <a:schemeClr val="tx1"/>
            </a:fontRef>
          </p:style>
        </p:cxnSp>
      </p:grpSp>
      <p:cxnSp>
        <p:nvCxnSpPr>
          <p:cNvPr id="53" name="Straight Connector 52"/>
          <p:cNvCxnSpPr/>
          <p:nvPr/>
        </p:nvCxnSpPr>
        <p:spPr>
          <a:xfrm>
            <a:off x="2362200" y="4419600"/>
            <a:ext cx="25146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p:nvPr/>
        </p:nvCxnSpPr>
        <p:spPr>
          <a:xfrm>
            <a:off x="2438400" y="44958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43200" y="44958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480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2766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8862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1910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4958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Variable/Dynamic Partitioning</a:t>
            </a:r>
            <a:r>
              <a:rPr lang="en-US" dirty="0" smtClean="0"/>
              <a:t>:</a:t>
            </a:r>
            <a:br>
              <a:rPr lang="en-US" dirty="0" smtClean="0"/>
            </a:br>
            <a:endParaRPr lang="en-US" dirty="0"/>
          </a:p>
        </p:txBody>
      </p:sp>
      <p:sp>
        <p:nvSpPr>
          <p:cNvPr id="3" name="Content Placeholder 2"/>
          <p:cNvSpPr>
            <a:spLocks noGrp="1"/>
          </p:cNvSpPr>
          <p:nvPr>
            <p:ph idx="1"/>
          </p:nvPr>
        </p:nvSpPr>
        <p:spPr>
          <a:xfrm>
            <a:off x="457200" y="1143000"/>
            <a:ext cx="8229600" cy="5715000"/>
          </a:xfrm>
        </p:spPr>
        <p:txBody>
          <a:bodyPr>
            <a:normAutofit fontScale="77500" lnSpcReduction="20000"/>
          </a:bodyPr>
          <a:lstStyle/>
          <a:p>
            <a:pPr fontAlgn="base">
              <a:buNone/>
            </a:pPr>
            <a:r>
              <a:rPr lang="en-US" b="1" dirty="0" smtClean="0"/>
              <a:t>Advantages of Variable(Dynamic) Partitioning</a:t>
            </a:r>
          </a:p>
          <a:p>
            <a:pPr fontAlgn="base"/>
            <a:r>
              <a:rPr lang="en-US" b="1" dirty="0" smtClean="0"/>
              <a:t>No Internal Fragmentation:</a:t>
            </a:r>
            <a:r>
              <a:rPr lang="en-US" dirty="0" smtClean="0"/>
              <a:t> </a:t>
            </a:r>
          </a:p>
          <a:p>
            <a:pPr lvl="1" fontAlgn="base"/>
            <a:r>
              <a:rPr lang="en-US" dirty="0" smtClean="0"/>
              <a:t>In variable Partitioning, space in the main memory is allocated strictly according to the need of the process, </a:t>
            </a:r>
          </a:p>
          <a:p>
            <a:pPr lvl="1" fontAlgn="base"/>
            <a:r>
              <a:rPr lang="en-US" dirty="0" smtClean="0"/>
              <a:t>hence there is no case of </a:t>
            </a:r>
            <a:r>
              <a:rPr lang="en-US" u="sng" dirty="0" smtClean="0"/>
              <a:t>internal fragmentation </a:t>
            </a:r>
            <a:r>
              <a:rPr lang="en-US" dirty="0" smtClean="0"/>
              <a:t> There will be no unused space left in the partition.</a:t>
            </a:r>
          </a:p>
          <a:p>
            <a:pPr fontAlgn="base"/>
            <a:r>
              <a:rPr lang="en-US" b="1" dirty="0" smtClean="0"/>
              <a:t>No restriction on the Degree of Multiprogramming:</a:t>
            </a:r>
            <a:r>
              <a:rPr lang="en-US" dirty="0" smtClean="0"/>
              <a:t> </a:t>
            </a:r>
          </a:p>
          <a:p>
            <a:pPr lvl="1" fontAlgn="base"/>
            <a:r>
              <a:rPr lang="en-US" dirty="0" smtClean="0"/>
              <a:t>More processes can be accommodated due to the absence of internal fragmentation. </a:t>
            </a:r>
          </a:p>
          <a:p>
            <a:pPr lvl="1" fontAlgn="base"/>
            <a:r>
              <a:rPr lang="en-US" dirty="0" smtClean="0"/>
              <a:t>A process can be loaded until the memory is empty.</a:t>
            </a:r>
          </a:p>
          <a:p>
            <a:pPr fontAlgn="base"/>
            <a:r>
              <a:rPr lang="en-US" b="1" dirty="0" smtClean="0"/>
              <a:t>No Limitation on the Size of the Process:</a:t>
            </a:r>
          </a:p>
          <a:p>
            <a:pPr lvl="1" fontAlgn="base"/>
            <a:r>
              <a:rPr lang="en-US" dirty="0" smtClean="0"/>
              <a:t> In Fixed partitioning, the process with a size greater than the size of the largest partition could not be loaded and the process can not be divided as it is invalid in the contiguous allocation technique.</a:t>
            </a:r>
          </a:p>
          <a:p>
            <a:pPr lvl="1" fontAlgn="base"/>
            <a:r>
              <a:rPr lang="en-US" dirty="0" smtClean="0"/>
              <a:t>Here ,In variable partitioning, the process size can’t be restricted since the partition size is decided according to the process size.</a:t>
            </a:r>
          </a:p>
          <a:p>
            <a:pPr algn="just"/>
            <a:endParaRPr lang="en-US" dirty="0" smtClean="0"/>
          </a:p>
          <a:p>
            <a:pPr algn="just"/>
            <a:endParaRPr lang="en-US" dirty="0" smtClean="0"/>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381000" y="381000"/>
            <a:ext cx="5561829" cy="6595110"/>
            <a:chOff x="-180680" y="381000"/>
            <a:chExt cx="5209881" cy="6595110"/>
          </a:xfrm>
        </p:grpSpPr>
        <p:grpSp>
          <p:nvGrpSpPr>
            <p:cNvPr id="3" name="Group 13"/>
            <p:cNvGrpSpPr/>
            <p:nvPr/>
          </p:nvGrpSpPr>
          <p:grpSpPr>
            <a:xfrm>
              <a:off x="1219201" y="457200"/>
              <a:ext cx="3644807" cy="4724400"/>
              <a:chOff x="1062990" y="457200"/>
              <a:chExt cx="4282647" cy="4724400"/>
            </a:xfrm>
          </p:grpSpPr>
          <p:sp>
            <p:nvSpPr>
              <p:cNvPr id="4" name="Rectangle 3"/>
              <p:cNvSpPr/>
              <p:nvPr/>
            </p:nvSpPr>
            <p:spPr>
              <a:xfrm>
                <a:off x="1600200" y="457200"/>
                <a:ext cx="2743200" cy="472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traight Connector 5"/>
              <p:cNvCxnSpPr/>
              <p:nvPr/>
            </p:nvCxnSpPr>
            <p:spPr>
              <a:xfrm>
                <a:off x="1600200" y="17526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600200" y="23622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1598732" y="2971800"/>
                <a:ext cx="2743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1598732" y="3733800"/>
                <a:ext cx="2743200"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1905000" y="685800"/>
                <a:ext cx="2057400" cy="923330"/>
              </a:xfrm>
              <a:prstGeom prst="rect">
                <a:avLst/>
              </a:prstGeom>
              <a:noFill/>
            </p:spPr>
            <p:txBody>
              <a:bodyPr wrap="square" rtlCol="0">
                <a:spAutoFit/>
              </a:bodyPr>
              <a:lstStyle/>
              <a:p>
                <a:pPr algn="ctr"/>
                <a:r>
                  <a:rPr lang="en-US" sz="5400" b="1" dirty="0" smtClean="0"/>
                  <a:t>OS</a:t>
                </a:r>
                <a:endParaRPr lang="en-US" sz="5400" b="1" dirty="0"/>
              </a:p>
            </p:txBody>
          </p:sp>
          <p:sp>
            <p:nvSpPr>
              <p:cNvPr id="13" name="TextBox 12"/>
              <p:cNvSpPr txBox="1"/>
              <p:nvPr/>
            </p:nvSpPr>
            <p:spPr>
              <a:xfrm>
                <a:off x="4419600" y="2069068"/>
                <a:ext cx="762000" cy="369332"/>
              </a:xfrm>
              <a:prstGeom prst="rect">
                <a:avLst/>
              </a:prstGeom>
              <a:noFill/>
            </p:spPr>
            <p:txBody>
              <a:bodyPr wrap="square" rtlCol="0">
                <a:spAutoFit/>
              </a:bodyPr>
              <a:lstStyle/>
              <a:p>
                <a:endParaRPr lang="en-US" dirty="0"/>
              </a:p>
            </p:txBody>
          </p:sp>
          <p:sp>
            <p:nvSpPr>
              <p:cNvPr id="16" name="TextBox 15"/>
              <p:cNvSpPr txBox="1"/>
              <p:nvPr/>
            </p:nvSpPr>
            <p:spPr>
              <a:xfrm>
                <a:off x="4375785" y="3733800"/>
                <a:ext cx="762000" cy="369332"/>
              </a:xfrm>
              <a:prstGeom prst="rect">
                <a:avLst/>
              </a:prstGeom>
              <a:noFill/>
            </p:spPr>
            <p:txBody>
              <a:bodyPr wrap="square" rtlCol="0">
                <a:spAutoFit/>
              </a:bodyPr>
              <a:lstStyle/>
              <a:p>
                <a:endParaRPr lang="en-US" dirty="0"/>
              </a:p>
            </p:txBody>
          </p:sp>
          <p:sp>
            <p:nvSpPr>
              <p:cNvPr id="18" name="TextBox 17"/>
              <p:cNvSpPr txBox="1"/>
              <p:nvPr/>
            </p:nvSpPr>
            <p:spPr>
              <a:xfrm>
                <a:off x="1062990" y="1981200"/>
                <a:ext cx="358140" cy="381000"/>
              </a:xfrm>
              <a:prstGeom prst="rect">
                <a:avLst/>
              </a:prstGeom>
              <a:noFill/>
            </p:spPr>
            <p:txBody>
              <a:bodyPr wrap="square" rtlCol="0">
                <a:spAutoFit/>
              </a:bodyPr>
              <a:lstStyle/>
              <a:p>
                <a:endParaRPr lang="en-US" dirty="0"/>
              </a:p>
            </p:txBody>
          </p:sp>
          <p:sp>
            <p:nvSpPr>
              <p:cNvPr id="49" name="TextBox 48"/>
              <p:cNvSpPr txBox="1"/>
              <p:nvPr/>
            </p:nvSpPr>
            <p:spPr>
              <a:xfrm>
                <a:off x="2525088" y="1981200"/>
                <a:ext cx="762001" cy="369332"/>
              </a:xfrm>
              <a:prstGeom prst="rect">
                <a:avLst/>
              </a:prstGeom>
              <a:noFill/>
            </p:spPr>
            <p:txBody>
              <a:bodyPr wrap="square" rtlCol="0">
                <a:spAutoFit/>
              </a:bodyPr>
              <a:lstStyle/>
              <a:p>
                <a:r>
                  <a:rPr lang="en-US" dirty="0" smtClean="0"/>
                  <a:t>P1</a:t>
                </a:r>
                <a:endParaRPr lang="en-US" dirty="0"/>
              </a:p>
            </p:txBody>
          </p:sp>
          <p:sp>
            <p:nvSpPr>
              <p:cNvPr id="52" name="TextBox 51"/>
              <p:cNvSpPr txBox="1"/>
              <p:nvPr/>
            </p:nvSpPr>
            <p:spPr>
              <a:xfrm>
                <a:off x="4444090" y="1905000"/>
                <a:ext cx="895350" cy="369332"/>
              </a:xfrm>
              <a:prstGeom prst="rect">
                <a:avLst/>
              </a:prstGeom>
              <a:noFill/>
            </p:spPr>
            <p:txBody>
              <a:bodyPr wrap="square" rtlCol="0">
                <a:spAutoFit/>
              </a:bodyPr>
              <a:lstStyle/>
              <a:p>
                <a:r>
                  <a:rPr lang="en-US" dirty="0" smtClean="0"/>
                  <a:t>2MB</a:t>
                </a:r>
                <a:endParaRPr lang="en-US" dirty="0"/>
              </a:p>
            </p:txBody>
          </p:sp>
          <p:sp>
            <p:nvSpPr>
              <p:cNvPr id="56" name="TextBox 55"/>
              <p:cNvSpPr txBox="1"/>
              <p:nvPr/>
            </p:nvSpPr>
            <p:spPr>
              <a:xfrm>
                <a:off x="4450287" y="3276600"/>
                <a:ext cx="895350" cy="369332"/>
              </a:xfrm>
              <a:prstGeom prst="rect">
                <a:avLst/>
              </a:prstGeom>
              <a:noFill/>
            </p:spPr>
            <p:txBody>
              <a:bodyPr wrap="square" rtlCol="0">
                <a:spAutoFit/>
              </a:bodyPr>
              <a:lstStyle/>
              <a:p>
                <a:r>
                  <a:rPr lang="en-US" dirty="0" smtClean="0"/>
                  <a:t>7MB</a:t>
                </a:r>
                <a:endParaRPr lang="en-US" dirty="0"/>
              </a:p>
            </p:txBody>
          </p:sp>
          <p:sp>
            <p:nvSpPr>
              <p:cNvPr id="57" name="TextBox 56"/>
              <p:cNvSpPr txBox="1"/>
              <p:nvPr/>
            </p:nvSpPr>
            <p:spPr>
              <a:xfrm>
                <a:off x="4450287" y="2514600"/>
                <a:ext cx="895350" cy="369332"/>
              </a:xfrm>
              <a:prstGeom prst="rect">
                <a:avLst/>
              </a:prstGeom>
              <a:noFill/>
            </p:spPr>
            <p:txBody>
              <a:bodyPr wrap="square" rtlCol="0">
                <a:spAutoFit/>
              </a:bodyPr>
              <a:lstStyle/>
              <a:p>
                <a:r>
                  <a:rPr lang="en-US" dirty="0" smtClean="0"/>
                  <a:t>4MB</a:t>
                </a:r>
                <a:endParaRPr lang="en-US" dirty="0"/>
              </a:p>
            </p:txBody>
          </p:sp>
          <p:sp>
            <p:nvSpPr>
              <p:cNvPr id="59" name="TextBox 58"/>
              <p:cNvSpPr txBox="1"/>
              <p:nvPr/>
            </p:nvSpPr>
            <p:spPr>
              <a:xfrm>
                <a:off x="2521294" y="3200400"/>
                <a:ext cx="762001" cy="369332"/>
              </a:xfrm>
              <a:prstGeom prst="rect">
                <a:avLst/>
              </a:prstGeom>
              <a:noFill/>
            </p:spPr>
            <p:txBody>
              <a:bodyPr wrap="square" rtlCol="0">
                <a:spAutoFit/>
              </a:bodyPr>
              <a:lstStyle/>
              <a:p>
                <a:r>
                  <a:rPr lang="en-US" dirty="0" smtClean="0"/>
                  <a:t>P3</a:t>
                </a:r>
                <a:endParaRPr lang="en-US" dirty="0"/>
              </a:p>
            </p:txBody>
          </p:sp>
          <p:sp>
            <p:nvSpPr>
              <p:cNvPr id="74" name="TextBox 73"/>
              <p:cNvSpPr txBox="1"/>
              <p:nvPr/>
            </p:nvSpPr>
            <p:spPr>
              <a:xfrm>
                <a:off x="4450287" y="3886200"/>
                <a:ext cx="895350" cy="369332"/>
              </a:xfrm>
              <a:prstGeom prst="rect">
                <a:avLst/>
              </a:prstGeom>
              <a:noFill/>
            </p:spPr>
            <p:txBody>
              <a:bodyPr wrap="square" rtlCol="0">
                <a:spAutoFit/>
              </a:bodyPr>
              <a:lstStyle/>
              <a:p>
                <a:r>
                  <a:rPr lang="en-US" dirty="0" smtClean="0"/>
                  <a:t>4MB</a:t>
                </a:r>
                <a:endParaRPr lang="en-US" dirty="0"/>
              </a:p>
            </p:txBody>
          </p:sp>
          <p:sp>
            <p:nvSpPr>
              <p:cNvPr id="75" name="TextBox 74"/>
              <p:cNvSpPr txBox="1"/>
              <p:nvPr/>
            </p:nvSpPr>
            <p:spPr>
              <a:xfrm>
                <a:off x="4450287" y="4648200"/>
                <a:ext cx="895350" cy="369332"/>
              </a:xfrm>
              <a:prstGeom prst="rect">
                <a:avLst/>
              </a:prstGeom>
              <a:noFill/>
            </p:spPr>
            <p:txBody>
              <a:bodyPr wrap="square" rtlCol="0">
                <a:spAutoFit/>
              </a:bodyPr>
              <a:lstStyle/>
              <a:p>
                <a:r>
                  <a:rPr lang="en-US" dirty="0" smtClean="0"/>
                  <a:t>8MB</a:t>
                </a:r>
                <a:endParaRPr lang="en-US" dirty="0"/>
              </a:p>
            </p:txBody>
          </p:sp>
          <p:sp>
            <p:nvSpPr>
              <p:cNvPr id="100" name="TextBox 99"/>
              <p:cNvSpPr txBox="1"/>
              <p:nvPr/>
            </p:nvSpPr>
            <p:spPr>
              <a:xfrm>
                <a:off x="2772902" y="4648200"/>
                <a:ext cx="762001" cy="369332"/>
              </a:xfrm>
              <a:prstGeom prst="rect">
                <a:avLst/>
              </a:prstGeom>
              <a:noFill/>
            </p:spPr>
            <p:txBody>
              <a:bodyPr wrap="square" rtlCol="0">
                <a:spAutoFit/>
              </a:bodyPr>
              <a:lstStyle/>
              <a:p>
                <a:r>
                  <a:rPr lang="en-US" dirty="0" smtClean="0"/>
                  <a:t>P5</a:t>
                </a:r>
                <a:endParaRPr lang="en-US" dirty="0"/>
              </a:p>
            </p:txBody>
          </p:sp>
        </p:grpSp>
        <p:sp>
          <p:nvSpPr>
            <p:cNvPr id="38" name="Rectangle 37"/>
            <p:cNvSpPr/>
            <p:nvPr/>
          </p:nvSpPr>
          <p:spPr>
            <a:xfrm>
              <a:off x="1461017" y="5562600"/>
              <a:ext cx="2893818" cy="369332"/>
            </a:xfrm>
            <a:prstGeom prst="rect">
              <a:avLst/>
            </a:prstGeom>
          </p:spPr>
          <p:txBody>
            <a:bodyPr wrap="none">
              <a:spAutoFit/>
            </a:bodyPr>
            <a:lstStyle/>
            <a:p>
              <a:r>
                <a:rPr lang="en-US" dirty="0" smtClean="0"/>
                <a:t>Variable /dynamic partitioning </a:t>
              </a:r>
              <a:endParaRPr lang="en-US" dirty="0"/>
            </a:p>
          </p:txBody>
        </p:sp>
        <p:sp>
          <p:nvSpPr>
            <p:cNvPr id="39" name="Rectangle 38"/>
            <p:cNvSpPr/>
            <p:nvPr/>
          </p:nvSpPr>
          <p:spPr>
            <a:xfrm>
              <a:off x="4336383" y="381000"/>
              <a:ext cx="692818" cy="369332"/>
            </a:xfrm>
            <a:prstGeom prst="rect">
              <a:avLst/>
            </a:prstGeom>
          </p:spPr>
          <p:txBody>
            <a:bodyPr wrap="none">
              <a:spAutoFit/>
            </a:bodyPr>
            <a:lstStyle/>
            <a:p>
              <a:r>
                <a:rPr lang="en-US" dirty="0" smtClean="0"/>
                <a:t>RAM </a:t>
              </a:r>
              <a:endParaRPr lang="en-US" dirty="0"/>
            </a:p>
          </p:txBody>
        </p:sp>
        <p:sp>
          <p:nvSpPr>
            <p:cNvPr id="41" name="Rectangle 40"/>
            <p:cNvSpPr/>
            <p:nvPr/>
          </p:nvSpPr>
          <p:spPr>
            <a:xfrm>
              <a:off x="-180680" y="1066800"/>
              <a:ext cx="1427563" cy="5909310"/>
            </a:xfrm>
            <a:prstGeom prst="rect">
              <a:avLst/>
            </a:prstGeom>
          </p:spPr>
          <p:txBody>
            <a:bodyPr wrap="square">
              <a:spAutoFit/>
            </a:bodyPr>
            <a:lstStyle/>
            <a:p>
              <a:pPr marL="342900" indent="-342900">
                <a:buAutoNum type="arabicParenR"/>
              </a:pPr>
              <a:r>
                <a:rPr lang="en-US" dirty="0" smtClean="0"/>
                <a:t>P1=2MB</a:t>
              </a:r>
            </a:p>
            <a:p>
              <a:pPr marL="342900" indent="-342900">
                <a:buAutoNum type="arabicParenR"/>
              </a:pPr>
              <a:r>
                <a:rPr lang="en-US" dirty="0" smtClean="0"/>
                <a:t>P2=4MB</a:t>
              </a:r>
            </a:p>
            <a:p>
              <a:pPr marL="342900" indent="-342900">
                <a:buAutoNum type="arabicParenR"/>
              </a:pPr>
              <a:r>
                <a:rPr lang="en-US" dirty="0" smtClean="0"/>
                <a:t>P3=7MB</a:t>
              </a:r>
            </a:p>
            <a:p>
              <a:pPr marL="342900" indent="-342900">
                <a:buAutoNum type="arabicParenR"/>
              </a:pPr>
              <a:r>
                <a:rPr lang="en-US" dirty="0" smtClean="0"/>
                <a:t>P4=4MB</a:t>
              </a:r>
            </a:p>
            <a:p>
              <a:pPr marL="342900" indent="-342900">
                <a:buAutoNum type="arabicParenR"/>
              </a:pPr>
              <a:r>
                <a:rPr lang="en-US" dirty="0" smtClean="0"/>
                <a:t>P5=8MB</a:t>
              </a:r>
            </a:p>
            <a:p>
              <a:pPr marL="342900" indent="-342900">
                <a:buAutoNum type="arabicParenR"/>
              </a:pPr>
              <a:r>
                <a:rPr lang="en-US" dirty="0" smtClean="0"/>
                <a:t>Now consider  P2 has finished/ blocked so 4MB is available (hole) </a:t>
              </a:r>
            </a:p>
            <a:p>
              <a:pPr marL="342900" indent="-342900">
                <a:buAutoNum type="arabicParenR"/>
              </a:pPr>
              <a:r>
                <a:rPr lang="en-US" dirty="0" smtClean="0"/>
                <a:t>P4 also leaves so 4MB free.</a:t>
              </a:r>
            </a:p>
            <a:p>
              <a:pPr marL="342900" indent="-342900">
                <a:buAutoNum type="arabicParenR"/>
              </a:pPr>
              <a:r>
                <a:rPr lang="en-US" dirty="0" smtClean="0"/>
                <a:t>New P6 =8MB  but cant allocate </a:t>
              </a:r>
            </a:p>
            <a:p>
              <a:pPr marL="342900" indent="-342900">
                <a:buAutoNum type="arabicParenR"/>
              </a:pPr>
              <a:endParaRPr lang="en-US" dirty="0"/>
            </a:p>
          </p:txBody>
        </p:sp>
      </p:grpSp>
      <p:cxnSp>
        <p:nvCxnSpPr>
          <p:cNvPr id="61" name="Straight Connector 60"/>
          <p:cNvCxnSpPr/>
          <p:nvPr/>
        </p:nvCxnSpPr>
        <p:spPr>
          <a:xfrm>
            <a:off x="23622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90800" y="16764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95600" y="16764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7338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0386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3434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5720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438400" y="30480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8" name="Straight Connector 87"/>
          <p:cNvCxnSpPr/>
          <p:nvPr/>
        </p:nvCxnSpPr>
        <p:spPr>
          <a:xfrm>
            <a:off x="2743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89" name="Straight Connector 88"/>
          <p:cNvCxnSpPr/>
          <p:nvPr/>
        </p:nvCxnSpPr>
        <p:spPr>
          <a:xfrm>
            <a:off x="2971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0" name="Straight Connector 89"/>
          <p:cNvCxnSpPr/>
          <p:nvPr/>
        </p:nvCxnSpPr>
        <p:spPr>
          <a:xfrm>
            <a:off x="35814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1" name="Straight Connector 90"/>
          <p:cNvCxnSpPr/>
          <p:nvPr/>
        </p:nvCxnSpPr>
        <p:spPr>
          <a:xfrm>
            <a:off x="38862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p:cNvCxnSpPr/>
          <p:nvPr/>
        </p:nvCxnSpPr>
        <p:spPr>
          <a:xfrm>
            <a:off x="41910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p:cNvCxnSpPr/>
          <p:nvPr/>
        </p:nvCxnSpPr>
        <p:spPr>
          <a:xfrm>
            <a:off x="4495800" y="2971800"/>
            <a:ext cx="228600" cy="68580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p:cNvCxnSpPr/>
          <p:nvPr/>
        </p:nvCxnSpPr>
        <p:spPr>
          <a:xfrm>
            <a:off x="3429000" y="17526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362200" y="4419600"/>
            <a:ext cx="25146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p:nvPr/>
        </p:nvCxnSpPr>
        <p:spPr>
          <a:xfrm>
            <a:off x="2438400" y="44958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43200" y="44958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480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2766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8862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1910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495800" y="4419600"/>
            <a:ext cx="228600" cy="685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Variable/Dynamic Partitioning</a:t>
            </a:r>
            <a:r>
              <a:rPr lang="en-US" dirty="0" smtClean="0"/>
              <a:t>:</a:t>
            </a:r>
            <a:br>
              <a:rPr lang="en-US" dirty="0" smtClean="0"/>
            </a:br>
            <a:endParaRPr lang="en-US" dirty="0"/>
          </a:p>
        </p:txBody>
      </p:sp>
      <p:sp>
        <p:nvSpPr>
          <p:cNvPr id="3" name="Content Placeholder 2"/>
          <p:cNvSpPr>
            <a:spLocks noGrp="1"/>
          </p:cNvSpPr>
          <p:nvPr>
            <p:ph idx="1"/>
          </p:nvPr>
        </p:nvSpPr>
        <p:spPr>
          <a:xfrm>
            <a:off x="457200" y="1143000"/>
            <a:ext cx="8229600" cy="5715000"/>
          </a:xfrm>
        </p:spPr>
        <p:txBody>
          <a:bodyPr>
            <a:normAutofit fontScale="92500"/>
          </a:bodyPr>
          <a:lstStyle/>
          <a:p>
            <a:pPr algn="just" fontAlgn="base">
              <a:buNone/>
            </a:pPr>
            <a:r>
              <a:rPr lang="en-US" b="1" dirty="0" smtClean="0"/>
              <a:t>Disadvantages of Variable(Dynamic) Partitioning</a:t>
            </a:r>
          </a:p>
          <a:p>
            <a:pPr algn="just" fontAlgn="base"/>
            <a:r>
              <a:rPr lang="en-US" b="1" dirty="0" smtClean="0"/>
              <a:t>Difficult Implementation:</a:t>
            </a:r>
            <a:r>
              <a:rPr lang="en-US" dirty="0" smtClean="0"/>
              <a:t> </a:t>
            </a:r>
          </a:p>
          <a:p>
            <a:pPr lvl="1" algn="just" fontAlgn="base"/>
            <a:r>
              <a:rPr lang="en-US" dirty="0" smtClean="0"/>
              <a:t>Implementing variable Partitioning is difficult as compared to Fixed Partitioning as it involves the allocation of memory during run-time rather than during system configuration.</a:t>
            </a:r>
          </a:p>
          <a:p>
            <a:pPr algn="just" fontAlgn="base"/>
            <a:r>
              <a:rPr lang="en-US" b="1" dirty="0" smtClean="0"/>
              <a:t>External Fragmentation:</a:t>
            </a:r>
            <a:r>
              <a:rPr lang="en-US" dirty="0" smtClean="0"/>
              <a:t> </a:t>
            </a:r>
          </a:p>
          <a:p>
            <a:pPr lvl="1" algn="just" fontAlgn="base"/>
            <a:r>
              <a:rPr lang="en-US" dirty="0" smtClean="0"/>
              <a:t>There will be </a:t>
            </a:r>
            <a:r>
              <a:rPr lang="en-US" u="sng" dirty="0" smtClean="0">
                <a:hlinkClick r:id="rId2"/>
              </a:rPr>
              <a:t>external fragmentation</a:t>
            </a:r>
            <a:r>
              <a:rPr lang="en-US" dirty="0" smtClean="0"/>
              <a:t> </a:t>
            </a:r>
          </a:p>
          <a:p>
            <a:pPr lvl="1" algn="just" fontAlgn="base">
              <a:buNone/>
            </a:pPr>
            <a:r>
              <a:rPr lang="en-US" dirty="0" smtClean="0"/>
              <a:t>    External fragmentation is when free memory is scattered in small pieces, making it hard to fit large programs even though there’s enough total space.</a:t>
            </a:r>
          </a:p>
          <a:p>
            <a:pPr algn="just"/>
            <a:endParaRPr lang="en-US" dirty="0" smtClean="0"/>
          </a:p>
          <a:p>
            <a:pPr algn="just"/>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a:t>
            </a:r>
            <a:endParaRPr lang="en-US" dirty="0"/>
          </a:p>
        </p:txBody>
      </p:sp>
      <p:sp>
        <p:nvSpPr>
          <p:cNvPr id="3" name="Content Placeholder 2"/>
          <p:cNvSpPr>
            <a:spLocks noGrp="1"/>
          </p:cNvSpPr>
          <p:nvPr>
            <p:ph idx="1"/>
          </p:nvPr>
        </p:nvSpPr>
        <p:spPr>
          <a:xfrm>
            <a:off x="457200" y="1600200"/>
            <a:ext cx="4724400" cy="4525963"/>
          </a:xfrm>
        </p:spPr>
        <p:style>
          <a:lnRef idx="2">
            <a:schemeClr val="dk1"/>
          </a:lnRef>
          <a:fillRef idx="1">
            <a:schemeClr val="lt1"/>
          </a:fillRef>
          <a:effectRef idx="0">
            <a:schemeClr val="dk1"/>
          </a:effectRef>
          <a:fontRef idx="minor">
            <a:schemeClr val="dk1"/>
          </a:fontRef>
        </p:style>
        <p:txBody>
          <a:bodyPr>
            <a:normAutofit fontScale="85000" lnSpcReduction="20000"/>
          </a:bodyPr>
          <a:lstStyle/>
          <a:p>
            <a:pPr algn="just"/>
            <a:r>
              <a:rPr lang="en-US" dirty="0" smtClean="0"/>
              <a:t>Now , user want to solve a problem ,so he has written a program </a:t>
            </a:r>
          </a:p>
          <a:p>
            <a:pPr algn="just"/>
            <a:endParaRPr lang="en-US" dirty="0" smtClean="0"/>
          </a:p>
          <a:p>
            <a:pPr algn="just"/>
            <a:r>
              <a:rPr lang="en-US" dirty="0" smtClean="0"/>
              <a:t>Now task of OS to make hardware to execute the program and provide the solution to the user.</a:t>
            </a:r>
          </a:p>
          <a:p>
            <a:pPr algn="just"/>
            <a:endParaRPr lang="en-US" dirty="0" smtClean="0"/>
          </a:p>
          <a:p>
            <a:pPr algn="just"/>
            <a:r>
              <a:rPr lang="en-US" dirty="0" smtClean="0"/>
              <a:t>Data and input should be kept in memory for execution.</a:t>
            </a:r>
            <a:br>
              <a:rPr lang="en-US" dirty="0" smtClean="0"/>
            </a:b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5334000" y="1524000"/>
            <a:ext cx="34290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7200" dirty="0" smtClean="0"/>
          </a:p>
          <a:p>
            <a:pPr algn="ctr">
              <a:buNone/>
            </a:pPr>
            <a:r>
              <a:rPr lang="en-US" sz="7200" dirty="0" smtClean="0"/>
              <a:t>Paging in OS </a:t>
            </a:r>
            <a:endParaRPr lang="en-US" sz="7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Paging in OS	</a:t>
            </a:r>
            <a:endParaRPr lang="en-US" dirty="0"/>
          </a:p>
        </p:txBody>
      </p:sp>
      <p:sp>
        <p:nvSpPr>
          <p:cNvPr id="3" name="Content Placeholder 2"/>
          <p:cNvSpPr>
            <a:spLocks noGrp="1"/>
          </p:cNvSpPr>
          <p:nvPr>
            <p:ph idx="1"/>
          </p:nvPr>
        </p:nvSpPr>
        <p:spPr>
          <a:xfrm>
            <a:off x="457200" y="762000"/>
            <a:ext cx="8229600" cy="5715000"/>
          </a:xfrm>
        </p:spPr>
        <p:txBody>
          <a:bodyPr>
            <a:noAutofit/>
          </a:bodyPr>
          <a:lstStyle/>
          <a:p>
            <a:pPr algn="just"/>
            <a:r>
              <a:rPr lang="en-US" sz="2100" b="1" dirty="0" smtClean="0"/>
              <a:t>Paging</a:t>
            </a:r>
            <a:r>
              <a:rPr lang="en-US" sz="2100" dirty="0" smtClean="0"/>
              <a:t> is a memory management technique used in modern operating systems to manage and allocate physical memory.</a:t>
            </a:r>
          </a:p>
          <a:p>
            <a:pPr algn="just"/>
            <a:r>
              <a:rPr lang="en-US" sz="2100" dirty="0" smtClean="0"/>
              <a:t>It is non contiguous memory allocation. </a:t>
            </a:r>
          </a:p>
          <a:p>
            <a:pPr algn="just"/>
            <a:endParaRPr lang="en-US" sz="100" dirty="0" smtClean="0"/>
          </a:p>
          <a:p>
            <a:pPr algn="just"/>
            <a:endParaRPr lang="en-US" sz="600" dirty="0" smtClean="0"/>
          </a:p>
          <a:p>
            <a:pPr algn="just"/>
            <a:r>
              <a:rPr lang="en-US" sz="2100" dirty="0" smtClean="0"/>
              <a:t>The basic purpose of paging is to separate each process  into pages.</a:t>
            </a:r>
          </a:p>
          <a:p>
            <a:pPr algn="just"/>
            <a:endParaRPr lang="en-US" sz="500" dirty="0" smtClean="0"/>
          </a:p>
          <a:p>
            <a:pPr algn="just"/>
            <a:r>
              <a:rPr lang="en-US" sz="2100" dirty="0" smtClean="0"/>
              <a:t>The process’s logical address space is also divided into fixed-size blocks called pages, </a:t>
            </a:r>
          </a:p>
          <a:p>
            <a:pPr algn="just"/>
            <a:endParaRPr lang="en-US" sz="1000" dirty="0" smtClean="0"/>
          </a:p>
          <a:p>
            <a:pPr algn="just"/>
            <a:r>
              <a:rPr lang="en-US" sz="2100" dirty="0" smtClean="0"/>
              <a:t>In paging, the physical memory is divided into fixed-size blocks called </a:t>
            </a:r>
            <a:r>
              <a:rPr lang="en-US" sz="2100" b="1" dirty="0" smtClean="0"/>
              <a:t>page frames</a:t>
            </a:r>
            <a:r>
              <a:rPr lang="en-US" sz="2100" dirty="0" smtClean="0"/>
              <a:t>,</a:t>
            </a:r>
          </a:p>
          <a:p>
            <a:pPr algn="just"/>
            <a:endParaRPr lang="en-US" sz="2100" dirty="0" smtClean="0"/>
          </a:p>
          <a:p>
            <a:r>
              <a:rPr lang="en-US" sz="2100" dirty="0" smtClean="0"/>
              <a:t>Size of page and frame must be same.</a:t>
            </a:r>
          </a:p>
          <a:p>
            <a:endParaRPr lang="en-US" sz="2100" dirty="0" smtClean="0"/>
          </a:p>
          <a:p>
            <a:r>
              <a:rPr lang="en-US" sz="2100" dirty="0" smtClean="0"/>
              <a:t>When CPU needs to execute the process ,the process has to loaded in to main memory.  </a:t>
            </a:r>
          </a:p>
          <a:p>
            <a:endParaRPr lang="en-US" sz="2000" dirty="0" smtClean="0"/>
          </a:p>
          <a:p>
            <a:endParaRPr lang="en-US" sz="2000" dirty="0" smtClean="0"/>
          </a:p>
          <a:p>
            <a:endParaRPr lang="en-US" sz="2000" b="1"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Paging in OS	</a:t>
            </a:r>
            <a:endParaRPr lang="en-US" dirty="0"/>
          </a:p>
        </p:txBody>
      </p:sp>
      <p:sp>
        <p:nvSpPr>
          <p:cNvPr id="3" name="Content Placeholder 2"/>
          <p:cNvSpPr>
            <a:spLocks noGrp="1"/>
          </p:cNvSpPr>
          <p:nvPr>
            <p:ph idx="1"/>
          </p:nvPr>
        </p:nvSpPr>
        <p:spPr>
          <a:xfrm>
            <a:off x="457200" y="762000"/>
            <a:ext cx="8229600" cy="5715000"/>
          </a:xfrm>
        </p:spPr>
        <p:txBody>
          <a:bodyPr>
            <a:noAutofit/>
          </a:bodyPr>
          <a:lstStyle/>
          <a:p>
            <a:r>
              <a:rPr lang="en-US" sz="2000" dirty="0" smtClean="0"/>
              <a:t>The process of retrieving processes in the form of pages from the secondary storage into the main memory is known as </a:t>
            </a:r>
            <a:r>
              <a:rPr lang="en-US" sz="2000" b="1" dirty="0" smtClean="0"/>
              <a:t>paging</a:t>
            </a:r>
            <a:r>
              <a:rPr lang="en-US" sz="2000" dirty="0" smtClean="0"/>
              <a:t>.</a:t>
            </a:r>
          </a:p>
          <a:p>
            <a:r>
              <a:rPr lang="en-US" sz="2000" dirty="0" smtClean="0"/>
              <a:t> then placed to pages into the frames.</a:t>
            </a:r>
          </a:p>
          <a:p>
            <a:r>
              <a:rPr lang="en-US" sz="2000" dirty="0" smtClean="0"/>
              <a:t>The conversion of LA to PA is done by CPU ,using MMU(Memory management Unit)</a:t>
            </a:r>
          </a:p>
          <a:p>
            <a:r>
              <a:rPr lang="en-US" sz="2000" dirty="0" smtClean="0"/>
              <a:t>This address mapping is maintain by a data structure known as a </a:t>
            </a:r>
            <a:r>
              <a:rPr lang="en-US" sz="2000" b="1" dirty="0" smtClean="0"/>
              <a:t>page table</a:t>
            </a:r>
            <a:r>
              <a:rPr lang="en-US" sz="2000" dirty="0" smtClean="0"/>
              <a:t>.</a:t>
            </a:r>
          </a:p>
          <a:p>
            <a:r>
              <a:rPr lang="en-US" sz="2000" dirty="0" smtClean="0"/>
              <a:t>MMU refer the page table while conversion.</a:t>
            </a:r>
          </a:p>
          <a:p>
            <a:endParaRPr lang="en-US" sz="2000" dirty="0" smtClean="0"/>
          </a:p>
          <a:p>
            <a:endParaRPr lang="en-US" sz="2000" b="1"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2800" b="1" dirty="0" smtClean="0"/>
              <a:t>Terminologies Associated with Memory Control</a:t>
            </a:r>
            <a:br>
              <a:rPr lang="en-US" sz="2800" b="1" dirty="0" smtClean="0"/>
            </a:br>
            <a:endParaRPr lang="en-US" sz="2800" dirty="0"/>
          </a:p>
        </p:txBody>
      </p:sp>
      <p:sp>
        <p:nvSpPr>
          <p:cNvPr id="3" name="Content Placeholder 2"/>
          <p:cNvSpPr>
            <a:spLocks noGrp="1"/>
          </p:cNvSpPr>
          <p:nvPr>
            <p:ph idx="1"/>
          </p:nvPr>
        </p:nvSpPr>
        <p:spPr>
          <a:xfrm>
            <a:off x="457200" y="1066800"/>
            <a:ext cx="8229600" cy="5562600"/>
          </a:xfrm>
        </p:spPr>
        <p:txBody>
          <a:bodyPr>
            <a:normAutofit fontScale="92500" lnSpcReduction="20000"/>
          </a:bodyPr>
          <a:lstStyle/>
          <a:p>
            <a:pPr algn="just"/>
            <a:r>
              <a:rPr lang="en-US" b="1" dirty="0" smtClean="0"/>
              <a:t>Logical Address or Virtual Address:</a:t>
            </a:r>
            <a:r>
              <a:rPr lang="en-US" dirty="0" smtClean="0"/>
              <a:t> </a:t>
            </a:r>
          </a:p>
          <a:p>
            <a:pPr lvl="1" algn="just"/>
            <a:r>
              <a:rPr lang="en-US" dirty="0" smtClean="0"/>
              <a:t>is the address generated by the </a:t>
            </a:r>
            <a:r>
              <a:rPr lang="en-US" b="1" dirty="0" smtClean="0"/>
              <a:t>CPU</a:t>
            </a:r>
            <a:r>
              <a:rPr lang="en-US" dirty="0" smtClean="0"/>
              <a:t> when a program is running. </a:t>
            </a:r>
          </a:p>
          <a:p>
            <a:pPr lvl="1" algn="just"/>
            <a:r>
              <a:rPr lang="en-US" dirty="0" smtClean="0"/>
              <a:t>It is the address a program uses to access memory, but it doesn't correspond directly to an actual location in physical memory (RAM). </a:t>
            </a:r>
          </a:p>
          <a:p>
            <a:pPr lvl="1" algn="just"/>
            <a:r>
              <a:rPr lang="en-US" dirty="0" smtClean="0"/>
              <a:t>Instead, the operating system maps this logical address to a </a:t>
            </a:r>
            <a:r>
              <a:rPr lang="en-US" b="1" dirty="0" smtClean="0"/>
              <a:t>physical address</a:t>
            </a:r>
            <a:r>
              <a:rPr lang="en-US" dirty="0" smtClean="0"/>
              <a:t> in memory.</a:t>
            </a:r>
          </a:p>
          <a:p>
            <a:pPr algn="just"/>
            <a:r>
              <a:rPr lang="en-US" b="1" dirty="0" smtClean="0"/>
              <a:t>Physical Address</a:t>
            </a:r>
            <a:r>
              <a:rPr lang="en-US" dirty="0" smtClean="0"/>
              <a:t>: Actual location in physical RAM.</a:t>
            </a:r>
          </a:p>
          <a:p>
            <a:pPr algn="just"/>
            <a:r>
              <a:rPr lang="en-US" sz="2800" dirty="0" smtClean="0"/>
              <a:t>The program doesn’t know or care about the physical address; it only uses the logical address, and the operating system handles the translation in the background.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2800" b="1" dirty="0" smtClean="0"/>
              <a:t>Terminologies Associated with Memory Control</a:t>
            </a:r>
            <a:br>
              <a:rPr lang="en-US" sz="2800" b="1" dirty="0" smtClean="0"/>
            </a:br>
            <a:endParaRPr lang="en-US" sz="2800" dirty="0"/>
          </a:p>
        </p:txBody>
      </p:sp>
      <p:sp>
        <p:nvSpPr>
          <p:cNvPr id="3" name="Content Placeholder 2"/>
          <p:cNvSpPr>
            <a:spLocks noGrp="1"/>
          </p:cNvSpPr>
          <p:nvPr>
            <p:ph idx="1"/>
          </p:nvPr>
        </p:nvSpPr>
        <p:spPr>
          <a:xfrm>
            <a:off x="457200" y="1066800"/>
            <a:ext cx="8229600" cy="5562600"/>
          </a:xfrm>
        </p:spPr>
        <p:txBody>
          <a:bodyPr>
            <a:normAutofit/>
          </a:bodyPr>
          <a:lstStyle/>
          <a:p>
            <a:pPr algn="just"/>
            <a:r>
              <a:rPr lang="en-US" b="1" dirty="0" smtClean="0"/>
              <a:t>Logical Address Space or Virtual Address Space:</a:t>
            </a:r>
          </a:p>
          <a:p>
            <a:pPr lvl="1" algn="just"/>
            <a:r>
              <a:rPr lang="en-US" sz="2800" dirty="0" smtClean="0"/>
              <a:t>This is the set of all logical addresses generated via a software program. </a:t>
            </a:r>
          </a:p>
          <a:p>
            <a:pPr algn="just"/>
            <a:endParaRPr lang="en-US" b="1" dirty="0" smtClean="0"/>
          </a:p>
          <a:p>
            <a:pPr algn="just"/>
            <a:r>
              <a:rPr lang="en-US" b="1" dirty="0" smtClean="0"/>
              <a:t>Physical Address Space: </a:t>
            </a:r>
            <a:r>
              <a:rPr lang="en-US" dirty="0" smtClean="0"/>
              <a:t>This is the set of all physical addresses. </a:t>
            </a:r>
          </a:p>
          <a:p>
            <a:pPr lvl="1" algn="just"/>
            <a:endParaRPr lang="en-US" sz="2400"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638800"/>
          </a:xfrm>
        </p:spPr>
        <p:txBody>
          <a:bodyPr>
            <a:normAutofit/>
          </a:bodyPr>
          <a:lstStyle/>
          <a:p>
            <a:r>
              <a:rPr lang="en-US" sz="1700" dirty="0" smtClean="0"/>
              <a:t>When a process is executing in a computer system, the flow of address translation between </a:t>
            </a:r>
            <a:r>
              <a:rPr lang="en-US" sz="1700" b="1" dirty="0" smtClean="0"/>
              <a:t>logical addresses</a:t>
            </a:r>
            <a:r>
              <a:rPr lang="en-US" sz="1700" dirty="0" smtClean="0"/>
              <a:t> and </a:t>
            </a:r>
            <a:r>
              <a:rPr lang="en-US" sz="1700" b="1" dirty="0" smtClean="0"/>
              <a:t>physical addresses</a:t>
            </a:r>
            <a:r>
              <a:rPr lang="en-US" sz="1700" dirty="0" smtClean="0"/>
              <a:t> involves both the </a:t>
            </a:r>
            <a:r>
              <a:rPr lang="en-US" sz="1700" b="1" dirty="0" smtClean="0"/>
              <a:t>CPU</a:t>
            </a:r>
            <a:r>
              <a:rPr lang="en-US" sz="1700" dirty="0" smtClean="0"/>
              <a:t> and the </a:t>
            </a:r>
            <a:r>
              <a:rPr lang="en-US" sz="1700" b="1" dirty="0" smtClean="0"/>
              <a:t>Operating System (OS)</a:t>
            </a:r>
            <a:r>
              <a:rPr lang="en-US" sz="1700" dirty="0" smtClean="0"/>
              <a:t>, particularly through the paging mechanism. Here’s a step-by-step breakdown of the process:</a:t>
            </a:r>
          </a:p>
          <a:p>
            <a:r>
              <a:rPr lang="en-US" sz="1700" b="1" dirty="0" smtClean="0"/>
              <a:t>Process Execution Starts</a:t>
            </a:r>
            <a:r>
              <a:rPr lang="en-US" sz="1700" dirty="0" smtClean="0"/>
              <a:t>:</a:t>
            </a:r>
          </a:p>
          <a:p>
            <a:pPr lvl="1"/>
            <a:r>
              <a:rPr lang="en-US" sz="1700" dirty="0" smtClean="0"/>
              <a:t>When a program is loaded into memory, it is assigned a </a:t>
            </a:r>
            <a:r>
              <a:rPr lang="en-US" sz="1700" b="1" dirty="0" smtClean="0"/>
              <a:t>logical address space</a:t>
            </a:r>
            <a:r>
              <a:rPr lang="en-US" sz="1700" dirty="0" smtClean="0"/>
              <a:t> divided into fixed-size blocks called </a:t>
            </a:r>
            <a:r>
              <a:rPr lang="en-US" sz="1700" b="1" dirty="0" smtClean="0"/>
              <a:t>pages</a:t>
            </a:r>
            <a:r>
              <a:rPr lang="en-US" sz="1700" dirty="0" smtClean="0"/>
              <a:t> (e.g., 4KB each). The OS is responsible for managing these pages.</a:t>
            </a:r>
          </a:p>
          <a:p>
            <a:r>
              <a:rPr lang="en-US" sz="1700" b="1" dirty="0" smtClean="0"/>
              <a:t>CPU Generates Logical Addresses</a:t>
            </a:r>
            <a:r>
              <a:rPr lang="en-US" sz="1700" dirty="0" smtClean="0"/>
              <a:t>:</a:t>
            </a:r>
          </a:p>
          <a:p>
            <a:pPr lvl="1"/>
            <a:r>
              <a:rPr lang="en-US" sz="1700" dirty="0" smtClean="0"/>
              <a:t>As the CPU executes instructions in the program, it generates </a:t>
            </a:r>
            <a:r>
              <a:rPr lang="en-US" sz="1700" b="1" dirty="0" smtClean="0"/>
              <a:t>logical addresses</a:t>
            </a:r>
            <a:r>
              <a:rPr lang="en-US" sz="1700" dirty="0" smtClean="0"/>
              <a:t> to access data and instructions.</a:t>
            </a:r>
          </a:p>
          <a:p>
            <a:pPr lvl="1"/>
            <a:r>
              <a:rPr lang="en-US" sz="1700" dirty="0" smtClean="0"/>
              <a:t>For example, if the CPU needs to read data from a variable stored at logical address 0x0000, it will generate that logical address.</a:t>
            </a:r>
          </a:p>
          <a:p>
            <a:r>
              <a:rPr lang="en-US" sz="1700" b="1" dirty="0" smtClean="0"/>
              <a:t>Address Translation Initiation</a:t>
            </a:r>
            <a:r>
              <a:rPr lang="en-US" sz="1700" dirty="0" smtClean="0"/>
              <a:t>:</a:t>
            </a:r>
          </a:p>
          <a:p>
            <a:pPr lvl="1"/>
            <a:r>
              <a:rPr lang="en-US" sz="1700" dirty="0" smtClean="0"/>
              <a:t>The logical address generated by the CPU consists of two parts:</a:t>
            </a:r>
          </a:p>
          <a:p>
            <a:pPr lvl="2"/>
            <a:r>
              <a:rPr lang="en-US" sz="1700" b="1" dirty="0" smtClean="0"/>
              <a:t>Page Number</a:t>
            </a:r>
            <a:r>
              <a:rPr lang="en-US" sz="1700" dirty="0" smtClean="0"/>
              <a:t>: Identifies which page the address belongs to.</a:t>
            </a:r>
          </a:p>
          <a:p>
            <a:pPr lvl="2"/>
            <a:r>
              <a:rPr lang="en-US" sz="1700" b="1" dirty="0" smtClean="0"/>
              <a:t>Offset</a:t>
            </a:r>
            <a:r>
              <a:rPr lang="en-US" sz="1700" dirty="0" smtClean="0"/>
              <a:t>: Identifies the specific location within that page.</a:t>
            </a:r>
          </a:p>
        </p:txBody>
      </p:sp>
      <p:sp>
        <p:nvSpPr>
          <p:cNvPr id="4" name="Rectangle 3"/>
          <p:cNvSpPr/>
          <p:nvPr/>
        </p:nvSpPr>
        <p:spPr>
          <a:xfrm>
            <a:off x="685800" y="228600"/>
            <a:ext cx="7543800" cy="584775"/>
          </a:xfrm>
          <a:prstGeom prst="rect">
            <a:avLst/>
          </a:prstGeom>
        </p:spPr>
        <p:txBody>
          <a:bodyPr wrap="square">
            <a:spAutoFit/>
          </a:bodyPr>
          <a:lstStyle/>
          <a:p>
            <a:pPr algn="ctr"/>
            <a:r>
              <a:rPr lang="en-US" sz="3200" dirty="0" smtClean="0"/>
              <a:t>How paging works:</a:t>
            </a:r>
            <a:endParaRPr 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705600"/>
          </a:xfrm>
        </p:spPr>
        <p:txBody>
          <a:bodyPr>
            <a:normAutofit fontScale="70000" lnSpcReduction="20000"/>
          </a:bodyPr>
          <a:lstStyle/>
          <a:p>
            <a:r>
              <a:rPr lang="en-US" b="1" dirty="0" smtClean="0"/>
              <a:t>OS Uses the Page Table</a:t>
            </a:r>
            <a:r>
              <a:rPr lang="en-US" dirty="0" smtClean="0"/>
              <a:t>:</a:t>
            </a:r>
          </a:p>
          <a:p>
            <a:pPr lvl="1"/>
            <a:r>
              <a:rPr lang="en-US" sz="3200" dirty="0" smtClean="0"/>
              <a:t>The CPU uses a </a:t>
            </a:r>
            <a:r>
              <a:rPr lang="en-US" sz="3200" b="1" dirty="0" smtClean="0"/>
              <a:t>Memory Management Unit (MMU)</a:t>
            </a:r>
            <a:r>
              <a:rPr lang="en-US" sz="3200" dirty="0" smtClean="0"/>
              <a:t> to translate the logical address to a physical address. The MMU consults the </a:t>
            </a:r>
            <a:r>
              <a:rPr lang="en-US" sz="3200" b="1" dirty="0" smtClean="0"/>
              <a:t>page table</a:t>
            </a:r>
            <a:r>
              <a:rPr lang="en-US" sz="3200" dirty="0" smtClean="0"/>
              <a:t> maintained by the OS for the currently executing process.</a:t>
            </a:r>
          </a:p>
          <a:p>
            <a:pPr lvl="1"/>
            <a:r>
              <a:rPr lang="en-US" sz="3200" dirty="0" smtClean="0"/>
              <a:t>The page table maps each logical page to a corresponding physical frame in RAM.</a:t>
            </a:r>
          </a:p>
          <a:p>
            <a:pPr lvl="1"/>
            <a:r>
              <a:rPr lang="en-US" sz="3200" dirty="0" smtClean="0"/>
              <a:t>For instance, if logical address 0x0000 corresponds to </a:t>
            </a:r>
            <a:r>
              <a:rPr lang="en-US" sz="3200" b="1" dirty="0" smtClean="0"/>
              <a:t>page 0</a:t>
            </a:r>
            <a:r>
              <a:rPr lang="en-US" sz="3200" dirty="0" smtClean="0"/>
              <a:t> with an offset of 0x000, the MMU looks up </a:t>
            </a:r>
            <a:r>
              <a:rPr lang="en-US" sz="3200" b="1" dirty="0" smtClean="0"/>
              <a:t>page 0</a:t>
            </a:r>
            <a:r>
              <a:rPr lang="en-US" sz="3200" dirty="0" smtClean="0"/>
              <a:t> in the page table to find the corresponding </a:t>
            </a:r>
            <a:r>
              <a:rPr lang="en-US" sz="3200" b="1" dirty="0" smtClean="0"/>
              <a:t>physical frame</a:t>
            </a:r>
            <a:r>
              <a:rPr lang="en-US" sz="3200" dirty="0" smtClean="0"/>
              <a:t>.</a:t>
            </a:r>
          </a:p>
          <a:p>
            <a:r>
              <a:rPr lang="en-US" b="1" dirty="0" smtClean="0"/>
              <a:t>Mapping from Logical to Physical Address</a:t>
            </a:r>
            <a:r>
              <a:rPr lang="en-US" dirty="0" smtClean="0"/>
              <a:t>:</a:t>
            </a:r>
          </a:p>
          <a:p>
            <a:pPr lvl="1"/>
            <a:r>
              <a:rPr lang="en-US" sz="3200" dirty="0" smtClean="0"/>
              <a:t>The MMU finds the </a:t>
            </a:r>
            <a:r>
              <a:rPr lang="en-US" sz="3200" b="1" dirty="0" smtClean="0"/>
              <a:t>frame number</a:t>
            </a:r>
            <a:r>
              <a:rPr lang="en-US" sz="3200" dirty="0" smtClean="0"/>
              <a:t> associated with </a:t>
            </a:r>
            <a:r>
              <a:rPr lang="en-US" sz="3200" b="1" dirty="0" smtClean="0"/>
              <a:t>page 0</a:t>
            </a:r>
            <a:r>
              <a:rPr lang="en-US" sz="3200" dirty="0" smtClean="0"/>
              <a:t> in the page table.</a:t>
            </a:r>
          </a:p>
          <a:p>
            <a:pPr lvl="1"/>
            <a:r>
              <a:rPr lang="en-US" sz="3200" dirty="0" smtClean="0"/>
              <a:t>It combines the frame number with the offset from the logical address to create a </a:t>
            </a:r>
            <a:r>
              <a:rPr lang="en-US" sz="3200" b="1" dirty="0" smtClean="0"/>
              <a:t>physical address</a:t>
            </a:r>
            <a:r>
              <a:rPr lang="en-US" sz="3200" dirty="0" smtClean="0"/>
              <a:t>. For example:</a:t>
            </a:r>
          </a:p>
          <a:p>
            <a:pPr lvl="2"/>
            <a:r>
              <a:rPr lang="en-US" sz="3200" dirty="0" smtClean="0"/>
              <a:t>If </a:t>
            </a:r>
            <a:r>
              <a:rPr lang="en-US" sz="3200" b="1" dirty="0" smtClean="0"/>
              <a:t>page 0</a:t>
            </a:r>
            <a:r>
              <a:rPr lang="en-US" sz="3200" dirty="0" smtClean="0"/>
              <a:t> maps to </a:t>
            </a:r>
            <a:r>
              <a:rPr lang="en-US" sz="3200" b="1" dirty="0" smtClean="0"/>
              <a:t>frame 3</a:t>
            </a:r>
            <a:r>
              <a:rPr lang="en-US" sz="3200" dirty="0" smtClean="0"/>
              <a:t> in physical memory, and the offset is 0x003, the physical address becomes: Physical Address=Base Address of Frame 3 + Offset </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705600"/>
          </a:xfrm>
        </p:spPr>
        <p:txBody>
          <a:bodyPr>
            <a:normAutofit fontScale="85000" lnSpcReduction="20000"/>
          </a:bodyPr>
          <a:lstStyle/>
          <a:p>
            <a:r>
              <a:rPr lang="en-US" b="1" dirty="0" smtClean="0"/>
              <a:t>Accessing Physical Memory</a:t>
            </a:r>
            <a:r>
              <a:rPr lang="en-US" dirty="0" smtClean="0"/>
              <a:t>:</a:t>
            </a:r>
          </a:p>
          <a:p>
            <a:pPr lvl="1"/>
            <a:r>
              <a:rPr lang="en-US" sz="3200" dirty="0" smtClean="0"/>
              <a:t>The CPU then accesses the </a:t>
            </a:r>
            <a:r>
              <a:rPr lang="en-US" sz="3200" b="1" dirty="0" smtClean="0"/>
              <a:t>physical memory</a:t>
            </a:r>
            <a:r>
              <a:rPr lang="en-US" sz="3200" dirty="0" smtClean="0"/>
              <a:t> using the physical address computed by the MMU.</a:t>
            </a:r>
          </a:p>
          <a:p>
            <a:pPr lvl="1"/>
            <a:r>
              <a:rPr lang="en-US" sz="3200" dirty="0" smtClean="0"/>
              <a:t>The data at that physical address is retrieved and returned to the CPU for processing.</a:t>
            </a:r>
          </a:p>
          <a:p>
            <a:r>
              <a:rPr lang="en-US" b="1" dirty="0" smtClean="0"/>
              <a:t>Handling Page Faults (if necessary)</a:t>
            </a:r>
            <a:r>
              <a:rPr lang="en-US" dirty="0" smtClean="0"/>
              <a:t>:</a:t>
            </a:r>
          </a:p>
          <a:p>
            <a:pPr lvl="1"/>
            <a:r>
              <a:rPr lang="en-US" sz="3200" dirty="0" smtClean="0"/>
              <a:t>If the page table indicates that the required page is not currently in physical memory (this is known as a </a:t>
            </a:r>
            <a:r>
              <a:rPr lang="en-US" sz="3200" b="1" dirty="0" smtClean="0"/>
              <a:t>page fault</a:t>
            </a:r>
            <a:r>
              <a:rPr lang="en-US" sz="3200" dirty="0" smtClean="0"/>
              <a:t>), the OS must take over:</a:t>
            </a:r>
          </a:p>
          <a:p>
            <a:pPr lvl="2"/>
            <a:r>
              <a:rPr lang="en-US" sz="3200" dirty="0" smtClean="0"/>
              <a:t>The OS will identify the required page on disk (in secondary storage).</a:t>
            </a:r>
          </a:p>
          <a:p>
            <a:pPr lvl="2"/>
            <a:r>
              <a:rPr lang="en-US" sz="3200" dirty="0" smtClean="0"/>
              <a:t>It may swap another page out of physical memory to make room for the new page.</a:t>
            </a:r>
          </a:p>
          <a:p>
            <a:pPr lvl="2"/>
            <a:r>
              <a:rPr lang="en-US" sz="3200" dirty="0" smtClean="0"/>
              <a:t>The OS loads the required page into RAM and updates the page table accordingly.</a:t>
            </a:r>
          </a:p>
          <a:p>
            <a:pPr lvl="2"/>
            <a:r>
              <a:rPr lang="en-US" sz="3200" dirty="0" smtClean="0"/>
              <a:t>The CPU can then retry the memory access once the page is available in physical memory.</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Page fault </a:t>
            </a:r>
            <a:endParaRPr lang="en-US" dirty="0"/>
          </a:p>
        </p:txBody>
      </p:sp>
      <p:sp>
        <p:nvSpPr>
          <p:cNvPr id="3" name="Content Placeholder 2"/>
          <p:cNvSpPr>
            <a:spLocks noGrp="1"/>
          </p:cNvSpPr>
          <p:nvPr>
            <p:ph idx="1"/>
          </p:nvPr>
        </p:nvSpPr>
        <p:spPr>
          <a:xfrm>
            <a:off x="457200" y="914400"/>
            <a:ext cx="8229600" cy="5943600"/>
          </a:xfrm>
        </p:spPr>
        <p:txBody>
          <a:bodyPr>
            <a:normAutofit fontScale="62500" lnSpcReduction="20000"/>
          </a:bodyPr>
          <a:lstStyle/>
          <a:p>
            <a:r>
              <a:rPr lang="en-US" sz="3600" dirty="0" smtClean="0"/>
              <a:t>A </a:t>
            </a:r>
            <a:r>
              <a:rPr lang="en-US" sz="3600" b="1" dirty="0" smtClean="0"/>
              <a:t>page fault</a:t>
            </a:r>
            <a:r>
              <a:rPr lang="en-US" sz="3600" dirty="0" smtClean="0"/>
              <a:t> occurs when a program tries to access a page that is not currently in </a:t>
            </a:r>
            <a:r>
              <a:rPr lang="en-US" sz="3600" b="1" dirty="0" smtClean="0"/>
              <a:t>physical memory (RAM)</a:t>
            </a:r>
            <a:r>
              <a:rPr lang="en-US" sz="3600" dirty="0" smtClean="0"/>
              <a:t>. This typically happens in systems that use </a:t>
            </a:r>
            <a:r>
              <a:rPr lang="en-US" sz="3600" b="1" dirty="0" smtClean="0"/>
              <a:t>virtual memory</a:t>
            </a:r>
            <a:r>
              <a:rPr lang="en-US" sz="3600" dirty="0" smtClean="0"/>
              <a:t>, where parts of a program are stored on the disk and only loaded into memory when needed.</a:t>
            </a:r>
          </a:p>
          <a:p>
            <a:r>
              <a:rPr lang="en-US" sz="3600" b="1" dirty="0" smtClean="0"/>
              <a:t>How a Page Fault Works:</a:t>
            </a:r>
          </a:p>
          <a:p>
            <a:r>
              <a:rPr lang="en-US" sz="3600" b="1" dirty="0" smtClean="0"/>
              <a:t>Program Accesses a Page</a:t>
            </a:r>
            <a:r>
              <a:rPr lang="en-US" sz="3600" dirty="0" smtClean="0"/>
              <a:t>:</a:t>
            </a:r>
          </a:p>
          <a:p>
            <a:pPr lvl="1"/>
            <a:r>
              <a:rPr lang="en-US" sz="3600" dirty="0" smtClean="0"/>
              <a:t>The CPU generates a </a:t>
            </a:r>
            <a:r>
              <a:rPr lang="en-US" sz="3600" b="1" dirty="0" smtClean="0"/>
              <a:t>logical address</a:t>
            </a:r>
            <a:r>
              <a:rPr lang="en-US" sz="3600" dirty="0" smtClean="0"/>
              <a:t> (or virtual address) to access a page of memory.</a:t>
            </a:r>
          </a:p>
          <a:p>
            <a:r>
              <a:rPr lang="en-US" sz="3600" b="1" dirty="0" smtClean="0"/>
              <a:t>MMU Tries to Map the Page</a:t>
            </a:r>
            <a:r>
              <a:rPr lang="en-US" sz="3600" dirty="0" smtClean="0"/>
              <a:t>:</a:t>
            </a:r>
          </a:p>
          <a:p>
            <a:pPr lvl="1"/>
            <a:r>
              <a:rPr lang="en-US" sz="3600" dirty="0" smtClean="0"/>
              <a:t>The </a:t>
            </a:r>
            <a:r>
              <a:rPr lang="en-US" sz="3600" b="1" dirty="0" smtClean="0"/>
              <a:t>Memory Management Unit (MMU)</a:t>
            </a:r>
            <a:r>
              <a:rPr lang="en-US" sz="3600" dirty="0" smtClean="0"/>
              <a:t> checks whether the required page is in physical memory by looking at the </a:t>
            </a:r>
            <a:r>
              <a:rPr lang="en-US" sz="3600" b="1" dirty="0" smtClean="0"/>
              <a:t>page table</a:t>
            </a:r>
            <a:r>
              <a:rPr lang="en-US" sz="3600" dirty="0" smtClean="0"/>
              <a:t>.</a:t>
            </a:r>
          </a:p>
          <a:p>
            <a:r>
              <a:rPr lang="en-US" sz="3600" b="1" dirty="0" smtClean="0"/>
              <a:t>Page Not in Memory (Page Fault)</a:t>
            </a:r>
            <a:r>
              <a:rPr lang="en-US" sz="3600" dirty="0" smtClean="0"/>
              <a:t>:</a:t>
            </a:r>
          </a:p>
          <a:p>
            <a:pPr lvl="1"/>
            <a:r>
              <a:rPr lang="en-US" sz="3600" dirty="0" smtClean="0"/>
              <a:t>If the page is not in RAM (i.e., it is on disk or has not been loaded into memory yet), the MMU triggers a </a:t>
            </a:r>
            <a:r>
              <a:rPr lang="en-US" sz="3600" b="1" dirty="0" smtClean="0"/>
              <a:t>page fault</a:t>
            </a:r>
            <a:r>
              <a:rPr lang="en-US" sz="3600" dirty="0" smtClean="0"/>
              <a:t> interrupt, notifying the </a:t>
            </a:r>
            <a:r>
              <a:rPr lang="en-US" sz="3600" b="1" dirty="0" smtClean="0"/>
              <a:t>operating system</a:t>
            </a:r>
            <a:r>
              <a:rPr lang="en-US" sz="3600" dirty="0" smtClean="0"/>
              <a:t> that the page is missing.</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Page fault </a:t>
            </a:r>
            <a:endParaRPr lang="en-US" dirty="0"/>
          </a:p>
        </p:txBody>
      </p:sp>
      <p:sp>
        <p:nvSpPr>
          <p:cNvPr id="3" name="Content Placeholder 2"/>
          <p:cNvSpPr>
            <a:spLocks noGrp="1"/>
          </p:cNvSpPr>
          <p:nvPr>
            <p:ph idx="1"/>
          </p:nvPr>
        </p:nvSpPr>
        <p:spPr>
          <a:xfrm>
            <a:off x="457200" y="914400"/>
            <a:ext cx="8229600" cy="5943600"/>
          </a:xfrm>
        </p:spPr>
        <p:txBody>
          <a:bodyPr>
            <a:normAutofit fontScale="62500" lnSpcReduction="20000"/>
          </a:bodyPr>
          <a:lstStyle/>
          <a:p>
            <a:r>
              <a:rPr lang="en-US" sz="4000" b="1" dirty="0" smtClean="0"/>
              <a:t>Operating System Handles the Page Fault</a:t>
            </a:r>
            <a:r>
              <a:rPr lang="en-US" sz="4000" dirty="0" smtClean="0"/>
              <a:t>:</a:t>
            </a:r>
          </a:p>
          <a:p>
            <a:pPr lvl="1"/>
            <a:r>
              <a:rPr lang="en-US" sz="4000" dirty="0" smtClean="0"/>
              <a:t>The operating system takes control and locates the page in </a:t>
            </a:r>
            <a:r>
              <a:rPr lang="en-US" sz="4000" b="1" dirty="0" smtClean="0"/>
              <a:t>secondary storage</a:t>
            </a:r>
            <a:r>
              <a:rPr lang="en-US" sz="4000" dirty="0" smtClean="0"/>
              <a:t> (e.g., the hard disk or SSD).</a:t>
            </a:r>
          </a:p>
          <a:p>
            <a:pPr lvl="1"/>
            <a:r>
              <a:rPr lang="en-US" sz="4000" dirty="0" smtClean="0"/>
              <a:t>If necessary, the OS may free up space in physical memory by swapping out another page (if RAM is full).</a:t>
            </a:r>
          </a:p>
          <a:p>
            <a:r>
              <a:rPr lang="en-US" sz="4000" b="1" dirty="0" smtClean="0"/>
              <a:t>Page Loaded into Memory</a:t>
            </a:r>
            <a:r>
              <a:rPr lang="en-US" sz="4000" dirty="0" smtClean="0"/>
              <a:t>:</a:t>
            </a:r>
          </a:p>
          <a:p>
            <a:pPr lvl="1"/>
            <a:r>
              <a:rPr lang="en-US" sz="4000" dirty="0" smtClean="0"/>
              <a:t>The operating system copies the missing page from secondary storage into RAM.</a:t>
            </a:r>
          </a:p>
          <a:p>
            <a:r>
              <a:rPr lang="en-US" sz="4000" b="1" dirty="0" smtClean="0"/>
              <a:t>Page Table Update</a:t>
            </a:r>
            <a:r>
              <a:rPr lang="en-US" sz="4000" dirty="0" smtClean="0"/>
              <a:t>:</a:t>
            </a:r>
          </a:p>
          <a:p>
            <a:pPr lvl="1"/>
            <a:r>
              <a:rPr lang="en-US" sz="4000" dirty="0" smtClean="0"/>
              <a:t>The </a:t>
            </a:r>
            <a:r>
              <a:rPr lang="en-US" sz="4000" b="1" dirty="0" smtClean="0"/>
              <a:t>page table</a:t>
            </a:r>
            <a:r>
              <a:rPr lang="en-US" sz="4000" dirty="0" smtClean="0"/>
              <a:t> is updated to reflect that the page is now in memory, mapping the logical address to the correct physical frame.</a:t>
            </a:r>
          </a:p>
          <a:p>
            <a:r>
              <a:rPr lang="en-US" sz="4000" b="1" dirty="0" smtClean="0"/>
              <a:t>Process Resumes</a:t>
            </a:r>
            <a:r>
              <a:rPr lang="en-US" sz="4000" dirty="0" smtClean="0"/>
              <a:t>:</a:t>
            </a:r>
          </a:p>
          <a:p>
            <a:pPr lvl="1"/>
            <a:r>
              <a:rPr lang="en-US" sz="4000" dirty="0" smtClean="0"/>
              <a:t>The CPU is allowed to resume execution, and the program can access the required page as if it had been in memory all along.</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the memory organized?</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28600" y="1447800"/>
            <a:ext cx="83058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800"/>
            <a:ext cx="8229600" cy="381000"/>
          </a:xfrm>
        </p:spPr>
        <p:txBody>
          <a:bodyPr>
            <a:noAutofit/>
          </a:bodyPr>
          <a:lstStyle/>
          <a:p>
            <a:r>
              <a:rPr lang="en-US" sz="2400" dirty="0" smtClean="0"/>
              <a:t>Fig. Translation</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304800" y="304800"/>
            <a:ext cx="85344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685800" y="457200"/>
            <a:ext cx="7891463"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28650" y="533401"/>
            <a:ext cx="7886700" cy="4495800"/>
          </a:xfrm>
          <a:prstGeom prst="rect">
            <a:avLst/>
          </a:prstGeom>
          <a:noFill/>
          <a:ln w="9525">
            <a:noFill/>
            <a:miter lim="800000"/>
            <a:headEnd/>
            <a:tailEnd/>
          </a:ln>
        </p:spPr>
      </p:pic>
      <p:sp>
        <p:nvSpPr>
          <p:cNvPr id="4" name="Rectangle 3"/>
          <p:cNvSpPr/>
          <p:nvPr/>
        </p:nvSpPr>
        <p:spPr>
          <a:xfrm>
            <a:off x="685800" y="5334000"/>
            <a:ext cx="5018105" cy="369332"/>
          </a:xfrm>
          <a:prstGeom prst="rect">
            <a:avLst/>
          </a:prstGeom>
        </p:spPr>
        <p:txBody>
          <a:bodyPr wrap="none">
            <a:spAutoFit/>
          </a:bodyPr>
          <a:lstStyle/>
          <a:p>
            <a:r>
              <a:rPr lang="en-US" dirty="0" smtClean="0"/>
              <a:t>CPU want s byte no.3 ,but this 3 is in main memory </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953000"/>
            <a:ext cx="8560756" cy="1477328"/>
          </a:xfrm>
          <a:prstGeom prst="rect">
            <a:avLst/>
          </a:prstGeom>
        </p:spPr>
        <p:txBody>
          <a:bodyPr wrap="square">
            <a:spAutoFit/>
          </a:bodyPr>
          <a:lstStyle/>
          <a:p>
            <a:r>
              <a:rPr lang="en-US" dirty="0" smtClean="0"/>
              <a:t>Now consider the main memory is like 0,1,and 3</a:t>
            </a:r>
            <a:r>
              <a:rPr lang="en-US" baseline="30000" dirty="0" smtClean="0"/>
              <a:t>rd</a:t>
            </a:r>
            <a:r>
              <a:rPr lang="en-US" dirty="0" smtClean="0"/>
              <a:t> frames are already full ,so we save the page0 and page1 at 2</a:t>
            </a:r>
            <a:r>
              <a:rPr lang="en-US" baseline="30000" dirty="0" smtClean="0"/>
              <a:t>nd</a:t>
            </a:r>
            <a:r>
              <a:rPr lang="en-US" dirty="0" smtClean="0"/>
              <a:t> frame and 4</a:t>
            </a:r>
            <a:r>
              <a:rPr lang="en-US" baseline="30000" dirty="0" smtClean="0"/>
              <a:t>th</a:t>
            </a:r>
            <a:r>
              <a:rPr lang="en-US" dirty="0" smtClean="0"/>
              <a:t> frame in main memory.</a:t>
            </a:r>
            <a:br>
              <a:rPr lang="en-US" dirty="0" smtClean="0"/>
            </a:br>
            <a:r>
              <a:rPr lang="en-US" dirty="0" smtClean="0"/>
              <a:t/>
            </a:r>
            <a:br>
              <a:rPr lang="en-US" dirty="0" smtClean="0"/>
            </a:br>
            <a:r>
              <a:rPr lang="en-US" dirty="0" smtClean="0"/>
              <a:t>Here CPU wants 3</a:t>
            </a:r>
            <a:r>
              <a:rPr lang="en-US" baseline="30000" dirty="0" smtClean="0"/>
              <a:t>rd</a:t>
            </a:r>
            <a:r>
              <a:rPr lang="en-US" dirty="0" smtClean="0"/>
              <a:t> byte ,but it in main memory at different place ,so we need mapping here,3</a:t>
            </a:r>
            <a:r>
              <a:rPr lang="en-US" baseline="30000" dirty="0" smtClean="0"/>
              <a:t>rd</a:t>
            </a:r>
            <a:r>
              <a:rPr lang="en-US" dirty="0" smtClean="0"/>
              <a:t> is present at 9</a:t>
            </a:r>
            <a:r>
              <a:rPr lang="en-US" baseline="30000" dirty="0" smtClean="0"/>
              <a:t>th</a:t>
            </a:r>
            <a:r>
              <a:rPr lang="en-US" dirty="0" smtClean="0"/>
              <a:t> location in our example,  so here page table is used for mapping.</a:t>
            </a:r>
            <a:endParaRPr lang="en-US" dirty="0"/>
          </a:p>
        </p:txBody>
      </p:sp>
      <p:pic>
        <p:nvPicPr>
          <p:cNvPr id="9220" name="Picture 4"/>
          <p:cNvPicPr>
            <a:picLocks noChangeAspect="1" noChangeArrowheads="1"/>
          </p:cNvPicPr>
          <p:nvPr/>
        </p:nvPicPr>
        <p:blipFill>
          <a:blip r:embed="rId2" cstate="print"/>
          <a:srcRect/>
          <a:stretch>
            <a:fillRect/>
          </a:stretch>
        </p:blipFill>
        <p:spPr bwMode="auto">
          <a:xfrm>
            <a:off x="533400" y="314325"/>
            <a:ext cx="8067675" cy="448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04800" y="209550"/>
            <a:ext cx="8534400" cy="6267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867400"/>
            <a:ext cx="7010400" cy="646331"/>
          </a:xfrm>
          <a:prstGeom prst="rect">
            <a:avLst/>
          </a:prstGeom>
        </p:spPr>
        <p:txBody>
          <a:bodyPr wrap="square">
            <a:spAutoFit/>
          </a:bodyPr>
          <a:lstStyle/>
          <a:p>
            <a:r>
              <a:rPr lang="en-US" dirty="0" smtClean="0"/>
              <a:t>CPU generates the Logical address, here offset shows the size ,so page size  is 2 ,to represent 2 we need  1 bit 2</a:t>
            </a:r>
            <a:r>
              <a:rPr lang="en-US" baseline="30000" dirty="0" smtClean="0"/>
              <a:t>1</a:t>
            </a:r>
            <a:r>
              <a:rPr lang="en-US" dirty="0" smtClean="0"/>
              <a:t> = 2,so offset is 1.</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304800" y="209550"/>
            <a:ext cx="8534400" cy="5048250"/>
          </a:xfrm>
          <a:prstGeom prst="rect">
            <a:avLst/>
          </a:prstGeom>
          <a:noFill/>
          <a:ln w="9525">
            <a:noFill/>
            <a:miter lim="800000"/>
            <a:headEnd/>
            <a:tailEnd/>
          </a:ln>
        </p:spPr>
      </p:pic>
      <p:grpSp>
        <p:nvGrpSpPr>
          <p:cNvPr id="6" name="Group 5"/>
          <p:cNvGrpSpPr/>
          <p:nvPr/>
        </p:nvGrpSpPr>
        <p:grpSpPr>
          <a:xfrm>
            <a:off x="7239000" y="5257800"/>
            <a:ext cx="1657350" cy="1371600"/>
            <a:chOff x="7239000" y="5257800"/>
            <a:chExt cx="1657350" cy="1371600"/>
          </a:xfrm>
        </p:grpSpPr>
        <p:pic>
          <p:nvPicPr>
            <p:cNvPr id="11266" name="Picture 2"/>
            <p:cNvPicPr>
              <a:picLocks noChangeAspect="1" noChangeArrowheads="1"/>
            </p:cNvPicPr>
            <p:nvPr/>
          </p:nvPicPr>
          <p:blipFill>
            <a:blip r:embed="rId3" cstate="print"/>
            <a:srcRect/>
            <a:stretch>
              <a:fillRect/>
            </a:stretch>
          </p:blipFill>
          <p:spPr bwMode="auto">
            <a:xfrm>
              <a:off x="7239000" y="5257800"/>
              <a:ext cx="1657350" cy="13716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7620000" y="5791200"/>
              <a:ext cx="723900" cy="2952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257800"/>
            <a:ext cx="8610600" cy="1200329"/>
          </a:xfrm>
          <a:prstGeom prst="rect">
            <a:avLst/>
          </a:prstGeom>
        </p:spPr>
        <p:txBody>
          <a:bodyPr wrap="square">
            <a:spAutoFit/>
          </a:bodyPr>
          <a:lstStyle/>
          <a:p>
            <a:r>
              <a:rPr lang="en-US" dirty="0" smtClean="0"/>
              <a:t>To generates the physical address, we need frame no +offset to represent 16 byte </a:t>
            </a:r>
            <a:r>
              <a:rPr lang="en-US" dirty="0" err="1" smtClean="0"/>
              <a:t>i.e</a:t>
            </a:r>
            <a:r>
              <a:rPr lang="en-US" dirty="0" smtClean="0"/>
              <a:t> </a:t>
            </a:r>
            <a:r>
              <a:rPr lang="en-US" dirty="0" err="1" smtClean="0"/>
              <a:t>mem</a:t>
            </a:r>
            <a:r>
              <a:rPr lang="en-US" dirty="0" smtClean="0"/>
              <a:t>. size we need 4 bit , 2</a:t>
            </a:r>
            <a:r>
              <a:rPr lang="en-US" baseline="30000" dirty="0" smtClean="0"/>
              <a:t>4</a:t>
            </a:r>
            <a:r>
              <a:rPr lang="en-US" dirty="0" smtClean="0"/>
              <a:t> = 16,so PA size is also 4. Now total Frame no. are 7 ,so here we need 3 bit .and we want to search for Page 1 ,which is in frame 4 so its binary representation is 100 +1 =101=9  </a:t>
            </a:r>
            <a:endParaRPr lang="en-US" dirty="0"/>
          </a:p>
        </p:txBody>
      </p:sp>
      <p:pic>
        <p:nvPicPr>
          <p:cNvPr id="12291" name="Picture 3"/>
          <p:cNvPicPr>
            <a:picLocks noChangeAspect="1" noChangeArrowheads="1"/>
          </p:cNvPicPr>
          <p:nvPr/>
        </p:nvPicPr>
        <p:blipFill>
          <a:blip r:embed="rId2" cstate="print"/>
          <a:srcRect/>
          <a:stretch>
            <a:fillRect/>
          </a:stretch>
        </p:blipFill>
        <p:spPr bwMode="auto">
          <a:xfrm>
            <a:off x="838200" y="381000"/>
            <a:ext cx="73914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257800"/>
            <a:ext cx="8610600" cy="369332"/>
          </a:xfrm>
          <a:prstGeom prst="rect">
            <a:avLst/>
          </a:prstGeom>
        </p:spPr>
        <p:txBody>
          <a:bodyPr wrap="square">
            <a:spAutoFit/>
          </a:bodyPr>
          <a:lstStyle/>
          <a:p>
            <a:r>
              <a:rPr lang="en-US" dirty="0" smtClean="0"/>
              <a:t>Now example ,CPU wants Byte 1</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09600" y="0"/>
            <a:ext cx="80772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a:t>
            </a:r>
            <a:endParaRPr lang="en-US" dirty="0"/>
          </a:p>
        </p:txBody>
      </p:sp>
      <p:sp>
        <p:nvSpPr>
          <p:cNvPr id="3" name="Content Placeholder 2"/>
          <p:cNvSpPr>
            <a:spLocks noGrp="1"/>
          </p:cNvSpPr>
          <p:nvPr>
            <p:ph idx="1"/>
          </p:nvPr>
        </p:nvSpPr>
        <p:spPr/>
        <p:txBody>
          <a:bodyPr>
            <a:normAutofit/>
          </a:bodyPr>
          <a:lstStyle/>
          <a:p>
            <a:pPr fontAlgn="base"/>
            <a:r>
              <a:rPr lang="en-US" dirty="0" smtClean="0"/>
              <a:t>The Logical address, divided into</a:t>
            </a:r>
          </a:p>
          <a:p>
            <a:pPr lvl="1" fontAlgn="base"/>
            <a:r>
              <a:rPr lang="en-US" b="1" dirty="0" smtClean="0"/>
              <a:t>Page number(p)</a:t>
            </a:r>
          </a:p>
          <a:p>
            <a:pPr lvl="1" fontAlgn="base"/>
            <a:r>
              <a:rPr lang="en-US" b="1" dirty="0" smtClean="0"/>
              <a:t>Page offset(d):</a:t>
            </a:r>
            <a:r>
              <a:rPr lang="en-US" dirty="0" smtClean="0"/>
              <a:t> Number of bits required to represent a particular word in a page</a:t>
            </a:r>
          </a:p>
          <a:p>
            <a:pPr fontAlgn="base"/>
            <a:r>
              <a:rPr lang="en-US" b="1" dirty="0" smtClean="0"/>
              <a:t>Physical Address is divided into:</a:t>
            </a:r>
            <a:endParaRPr lang="en-US" dirty="0" smtClean="0"/>
          </a:p>
          <a:p>
            <a:pPr lvl="1"/>
            <a:r>
              <a:rPr lang="en-US" b="1" dirty="0" smtClean="0"/>
              <a:t>Frame number(f)</a:t>
            </a:r>
          </a:p>
          <a:p>
            <a:pPr lvl="1"/>
            <a:r>
              <a:rPr lang="en-US" b="1" dirty="0" smtClean="0"/>
              <a:t>Frame offset</a:t>
            </a:r>
            <a:r>
              <a:rPr lang="en-US" dirty="0" smtClean="0"/>
              <a:t> : Number of bits required to represent a particular word in a frame </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Memory Management Unit (MMU)?</a:t>
            </a:r>
            <a:br>
              <a:rPr lang="en-US" b="1" dirty="0" smtClean="0"/>
            </a:b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pPr algn="just" fontAlgn="base"/>
            <a:r>
              <a:rPr lang="en-US" dirty="0" smtClean="0"/>
              <a:t>A memory management unit (MMU) is a technique used to convert logical address to physical address. </a:t>
            </a:r>
          </a:p>
          <a:p>
            <a:pPr algn="just" fontAlgn="base"/>
            <a:r>
              <a:rPr lang="en-US" dirty="0" smtClean="0"/>
              <a:t>Logical address is the address generated by CPU for each page and</a:t>
            </a:r>
          </a:p>
          <a:p>
            <a:pPr algn="just" fontAlgn="base"/>
            <a:r>
              <a:rPr lang="en-US" dirty="0" smtClean="0"/>
              <a:t>physical address is the real address of the frame where page is going to be stored.</a:t>
            </a:r>
          </a:p>
          <a:p>
            <a:pPr algn="just" fontAlgn="base"/>
            <a:r>
              <a:rPr lang="en-US" dirty="0" smtClean="0"/>
              <a:t>Whenever a page has to be accessed by CPU using the logical address, it requires physical address for accessing the page.</a:t>
            </a:r>
          </a:p>
          <a:p>
            <a:pPr algn="just" fontAlgn="base">
              <a:buNone/>
            </a:pPr>
            <a:endParaRPr lang="en-US" dirty="0" smtClean="0"/>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457200" y="304800"/>
            <a:ext cx="83820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4800" b="1" dirty="0" smtClean="0"/>
          </a:p>
          <a:p>
            <a:pPr algn="ctr">
              <a:buNone/>
            </a:pPr>
            <a:r>
              <a:rPr lang="en-US" sz="6600" b="1" dirty="0" smtClean="0"/>
              <a:t>Segmentation</a:t>
            </a:r>
            <a:r>
              <a:rPr lang="en-US" sz="4400" b="1" dirty="0" smtClean="0"/>
              <a:t> </a:t>
            </a:r>
          </a:p>
          <a:p>
            <a:pPr algn="ctr">
              <a:buNone/>
            </a:pPr>
            <a:r>
              <a:rPr lang="en-US" sz="4400" b="1" dirty="0" smtClean="0"/>
              <a:t>in Operating System</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Segmentation </a:t>
            </a:r>
            <a:br>
              <a:rPr lang="en-US" b="1" dirty="0" smtClean="0"/>
            </a:br>
            <a:endParaRPr lang="en-US" dirty="0"/>
          </a:p>
        </p:txBody>
      </p:sp>
      <p:sp>
        <p:nvSpPr>
          <p:cNvPr id="3" name="Content Placeholder 2"/>
          <p:cNvSpPr>
            <a:spLocks noGrp="1"/>
          </p:cNvSpPr>
          <p:nvPr>
            <p:ph idx="1"/>
          </p:nvPr>
        </p:nvSpPr>
        <p:spPr/>
        <p:txBody>
          <a:bodyPr>
            <a:normAutofit/>
          </a:bodyPr>
          <a:lstStyle/>
          <a:p>
            <a:pPr algn="just"/>
            <a:r>
              <a:rPr lang="en-US" dirty="0" smtClean="0"/>
              <a:t>A process is divided into Segments. </a:t>
            </a:r>
          </a:p>
          <a:p>
            <a:pPr algn="just"/>
            <a:r>
              <a:rPr lang="en-US" dirty="0" smtClean="0"/>
              <a:t>a program is divided into the chunks/blocks that are called segments.</a:t>
            </a:r>
          </a:p>
          <a:p>
            <a:pPr algn="just"/>
            <a:r>
              <a:rPr lang="en-US" dirty="0" smtClean="0"/>
              <a:t>not necessarily all of the exact sizes</a:t>
            </a:r>
          </a:p>
          <a:p>
            <a:pPr algn="just"/>
            <a:r>
              <a:rPr lang="en-US" dirty="0" smtClean="0"/>
              <a:t> Segmentation gives the user’s view of the process which paging does not provide. </a:t>
            </a:r>
          </a:p>
          <a:p>
            <a:pPr algn="just"/>
            <a:r>
              <a:rPr lang="en-US" dirty="0" smtClean="0"/>
              <a:t>Here the user’s view is mapped to physical memory.</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Types of Segmentation </a:t>
            </a:r>
            <a:br>
              <a:rPr lang="en-US" b="1" dirty="0" smtClean="0"/>
            </a:br>
            <a:endParaRPr lang="en-US" dirty="0"/>
          </a:p>
        </p:txBody>
      </p:sp>
      <p:sp>
        <p:nvSpPr>
          <p:cNvPr id="3" name="Content Placeholder 2"/>
          <p:cNvSpPr>
            <a:spLocks noGrp="1"/>
          </p:cNvSpPr>
          <p:nvPr>
            <p:ph idx="1"/>
          </p:nvPr>
        </p:nvSpPr>
        <p:spPr/>
        <p:txBody>
          <a:bodyPr>
            <a:normAutofit fontScale="92500"/>
          </a:bodyPr>
          <a:lstStyle/>
          <a:p>
            <a:pPr algn="just" fontAlgn="base"/>
            <a:r>
              <a:rPr lang="en-US" b="1" dirty="0" smtClean="0"/>
              <a:t>Virtual Memory Segmentation: </a:t>
            </a:r>
          </a:p>
          <a:p>
            <a:pPr lvl="1" algn="just" fontAlgn="base"/>
            <a:r>
              <a:rPr lang="en-US" dirty="0" smtClean="0"/>
              <a:t>Each process is divided into a number of segments, but the segmentation is not done all at once. </a:t>
            </a:r>
          </a:p>
          <a:p>
            <a:pPr lvl="1" algn="just" fontAlgn="base"/>
            <a:r>
              <a:rPr lang="en-US" dirty="0" smtClean="0"/>
              <a:t>This segmentation may or may not take place at the run time of the program.</a:t>
            </a:r>
          </a:p>
          <a:p>
            <a:pPr algn="just" fontAlgn="base"/>
            <a:r>
              <a:rPr lang="en-US" b="1" dirty="0" smtClean="0"/>
              <a:t>Simple Segmentation:</a:t>
            </a:r>
          </a:p>
          <a:p>
            <a:pPr lvl="1" algn="just" fontAlgn="base"/>
            <a:r>
              <a:rPr lang="en-US" b="1" dirty="0" smtClean="0"/>
              <a:t> </a:t>
            </a:r>
            <a:r>
              <a:rPr lang="en-US" dirty="0" smtClean="0"/>
              <a:t>Each process is divided into a number of segments, </a:t>
            </a:r>
          </a:p>
          <a:p>
            <a:pPr lvl="1" algn="just" fontAlgn="base"/>
            <a:r>
              <a:rPr lang="en-US" dirty="0" smtClean="0"/>
              <a:t>all of which are loaded into memory at run time, though not necessarily contiguously.</a:t>
            </a:r>
          </a:p>
          <a:p>
            <a:pPr algn="just"/>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Segment Table?</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A table stores the information about all such segments is called Segment Table. and it contains info about :</a:t>
            </a:r>
          </a:p>
          <a:p>
            <a:pPr lvl="1" fontAlgn="base"/>
            <a:r>
              <a:rPr lang="en-US" b="1" dirty="0" smtClean="0"/>
              <a:t>Base Address: </a:t>
            </a:r>
            <a:r>
              <a:rPr lang="en-US" dirty="0" smtClean="0"/>
              <a:t>It contains the starting physical address where the segments reside in memory.</a:t>
            </a:r>
          </a:p>
          <a:p>
            <a:pPr lvl="1" fontAlgn="base"/>
            <a:r>
              <a:rPr lang="en-US" b="1" dirty="0" smtClean="0"/>
              <a:t>Segment Limit: </a:t>
            </a:r>
            <a:r>
              <a:rPr lang="en-US" dirty="0" smtClean="0"/>
              <a:t>Also known as segment offset. It specifies the length of the segment.</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304800"/>
            <a:ext cx="8458200" cy="5486400"/>
          </a:xfrm>
          <a:prstGeom prst="rect">
            <a:avLst/>
          </a:prstGeom>
          <a:noFill/>
          <a:ln w="9525">
            <a:noFill/>
            <a:miter lim="800000"/>
            <a:headEnd/>
            <a:tailEnd/>
          </a:ln>
        </p:spPr>
      </p:pic>
      <p:sp>
        <p:nvSpPr>
          <p:cNvPr id="5" name="Title 1"/>
          <p:cNvSpPr>
            <a:spLocks noGrp="1"/>
          </p:cNvSpPr>
          <p:nvPr>
            <p:ph type="title"/>
          </p:nvPr>
        </p:nvSpPr>
        <p:spPr>
          <a:xfrm>
            <a:off x="533400" y="6172200"/>
            <a:ext cx="8229600" cy="457200"/>
          </a:xfrm>
        </p:spPr>
        <p:txBody>
          <a:bodyPr>
            <a:normAutofit fontScale="90000"/>
          </a:bodyPr>
          <a:lstStyle/>
          <a:p>
            <a:r>
              <a:rPr lang="en-US" sz="2800" dirty="0" smtClean="0"/>
              <a:t>Fig: Segmentation</a:t>
            </a:r>
            <a:endParaRPr lang="en-US" sz="28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33400" y="6172200"/>
            <a:ext cx="8229600" cy="457200"/>
          </a:xfrm>
        </p:spPr>
        <p:txBody>
          <a:bodyPr>
            <a:normAutofit fontScale="90000"/>
          </a:bodyPr>
          <a:lstStyle/>
          <a:p>
            <a:r>
              <a:rPr lang="en-US" sz="2800" dirty="0" smtClean="0"/>
              <a:t>Fig: Translation</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1" y="381000"/>
            <a:ext cx="9144000" cy="5486400"/>
          </a:xfrm>
          <a:prstGeom prst="rect">
            <a:avLst/>
          </a:prstGeom>
          <a:noFill/>
          <a:ln w="9525">
            <a:noFill/>
            <a:miter lim="800000"/>
            <a:headEnd/>
            <a:tailEnd/>
          </a:ln>
        </p:spPr>
      </p:pic>
      <p:cxnSp>
        <p:nvCxnSpPr>
          <p:cNvPr id="7" name="Straight Arrow Connector 6"/>
          <p:cNvCxnSpPr/>
          <p:nvPr/>
        </p:nvCxnSpPr>
        <p:spPr>
          <a:xfrm flipH="1">
            <a:off x="1295400" y="2133600"/>
            <a:ext cx="4572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9600" y="4114800"/>
            <a:ext cx="1524000" cy="369332"/>
          </a:xfrm>
          <a:prstGeom prst="rect">
            <a:avLst/>
          </a:prstGeom>
          <a:noFill/>
        </p:spPr>
        <p:txBody>
          <a:bodyPr wrap="square" rtlCol="0">
            <a:spAutoFit/>
          </a:bodyPr>
          <a:lstStyle/>
          <a:p>
            <a:r>
              <a:rPr lang="en-US" dirty="0" smtClean="0"/>
              <a:t>Segment no</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Advantages of Segmentation in Operating System</a:t>
            </a:r>
            <a:br>
              <a:rPr lang="en-US" sz="2800" b="1" dirty="0" smtClean="0"/>
            </a:br>
            <a:endParaRPr lang="en-US" sz="2800" dirty="0"/>
          </a:p>
        </p:txBody>
      </p:sp>
      <p:sp>
        <p:nvSpPr>
          <p:cNvPr id="3" name="Content Placeholder 2"/>
          <p:cNvSpPr>
            <a:spLocks noGrp="1"/>
          </p:cNvSpPr>
          <p:nvPr>
            <p:ph idx="1"/>
          </p:nvPr>
        </p:nvSpPr>
        <p:spPr/>
        <p:txBody>
          <a:bodyPr>
            <a:normAutofit fontScale="70000" lnSpcReduction="20000"/>
          </a:bodyPr>
          <a:lstStyle/>
          <a:p>
            <a:r>
              <a:rPr lang="en-US" b="1" dirty="0" smtClean="0"/>
              <a:t>Reduced Internal Fragmentation:</a:t>
            </a:r>
          </a:p>
          <a:p>
            <a:pPr lvl="1"/>
            <a:r>
              <a:rPr lang="en-US" dirty="0" smtClean="0"/>
              <a:t>Segmentation can reduce internal fragmentation compared to fixed-size paging, as segments can be sized according to the actual needs of a process.</a:t>
            </a:r>
          </a:p>
          <a:p>
            <a:pPr lvl="1" fontAlgn="base"/>
            <a:r>
              <a:rPr lang="en-US" dirty="0" smtClean="0"/>
              <a:t>Segment Table consumes less space in comparison to Page table in paging.</a:t>
            </a:r>
          </a:p>
          <a:p>
            <a:pPr lvl="1" fontAlgn="base"/>
            <a:r>
              <a:rPr lang="en-US" dirty="0" smtClean="0"/>
              <a:t>As a complete module is loaded all at once, segmentation improves CPU utilization.</a:t>
            </a:r>
          </a:p>
          <a:p>
            <a:pPr lvl="1" fontAlgn="base"/>
            <a:r>
              <a:rPr lang="en-US" dirty="0" smtClean="0"/>
              <a:t>The user specifies the segment size, whereas, in paging, the hardware determines the page size.</a:t>
            </a:r>
          </a:p>
          <a:p>
            <a:pPr fontAlgn="base"/>
            <a:r>
              <a:rPr lang="en-US" b="1" dirty="0" smtClean="0"/>
              <a:t>Flexibility: </a:t>
            </a:r>
            <a:r>
              <a:rPr lang="en-US" dirty="0" smtClean="0"/>
              <a:t> Segments can be of variable size</a:t>
            </a:r>
          </a:p>
          <a:p>
            <a:pPr fontAlgn="base"/>
            <a:r>
              <a:rPr lang="en-US" b="1" dirty="0" smtClean="0"/>
              <a:t>Sharing: </a:t>
            </a:r>
            <a:r>
              <a:rPr lang="en-US" dirty="0" smtClean="0"/>
              <a:t>Segmentation allows for sharing of memory segments between processes.</a:t>
            </a:r>
          </a:p>
          <a:p>
            <a:pPr fontAlgn="base"/>
            <a:r>
              <a:rPr lang="en-US" b="1" dirty="0" smtClean="0"/>
              <a:t>Protection: </a:t>
            </a:r>
            <a:r>
              <a:rPr lang="en-US" dirty="0" smtClean="0"/>
              <a:t>Segmentation provides a level of protection between segments,</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r>
              <a:rPr lang="en-US" sz="2800" b="1" dirty="0" smtClean="0"/>
              <a:t>Disadvantages of Segmentation in Operating System</a:t>
            </a:r>
            <a:endParaRPr lang="en-US" sz="2800" b="1" dirty="0"/>
          </a:p>
        </p:txBody>
      </p:sp>
      <p:sp>
        <p:nvSpPr>
          <p:cNvPr id="3" name="Content Placeholder 2"/>
          <p:cNvSpPr>
            <a:spLocks noGrp="1"/>
          </p:cNvSpPr>
          <p:nvPr>
            <p:ph idx="1"/>
          </p:nvPr>
        </p:nvSpPr>
        <p:spPr/>
        <p:txBody>
          <a:bodyPr>
            <a:normAutofit/>
          </a:bodyPr>
          <a:lstStyle/>
          <a:p>
            <a:r>
              <a:rPr lang="en-US" b="1" dirty="0" smtClean="0"/>
              <a:t>External Fragmentation </a:t>
            </a:r>
            <a:r>
              <a:rPr lang="en-US" dirty="0" smtClean="0"/>
              <a:t>:</a:t>
            </a:r>
          </a:p>
          <a:p>
            <a:pPr lvl="1"/>
            <a:r>
              <a:rPr lang="en-US" dirty="0" smtClean="0"/>
              <a:t>As processes are loaded and removed from memory, the free memory space is broken into little pieces, causing external fragmentation</a:t>
            </a:r>
          </a:p>
          <a:p>
            <a:pPr lvl="1"/>
            <a:r>
              <a:rPr lang="en-US" dirty="0" smtClean="0"/>
              <a:t>Due to fragmentation This can lead to wasted memory and decreased performance.</a:t>
            </a:r>
          </a:p>
          <a:p>
            <a:r>
              <a:rPr lang="en-US" b="1" dirty="0" smtClean="0"/>
              <a:t>Complexity: </a:t>
            </a:r>
            <a:r>
              <a:rPr lang="en-US" dirty="0" smtClean="0"/>
              <a:t>Segmentation can be more complex to implement and manage than paging</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Partition allocation Strategies:</a:t>
            </a:r>
            <a:endParaRPr lang="en-US" b="1" dirty="0"/>
          </a:p>
        </p:txBody>
      </p:sp>
      <p:sp>
        <p:nvSpPr>
          <p:cNvPr id="3" name="Content Placeholder 2"/>
          <p:cNvSpPr>
            <a:spLocks noGrp="1"/>
          </p:cNvSpPr>
          <p:nvPr>
            <p:ph idx="1"/>
          </p:nvPr>
        </p:nvSpPr>
        <p:spPr>
          <a:xfrm>
            <a:off x="457200" y="1371600"/>
            <a:ext cx="8458200" cy="5257800"/>
          </a:xfrm>
        </p:spPr>
        <p:txBody>
          <a:bodyPr>
            <a:normAutofit fontScale="77500" lnSpcReduction="20000"/>
          </a:bodyPr>
          <a:lstStyle/>
          <a:p>
            <a:pPr algn="just"/>
            <a:r>
              <a:rPr lang="en-US" dirty="0" smtClean="0"/>
              <a:t>The goal of partition allocation strategies is to find an appropriate place in memory for each process in a way that maximizes efficiency and minimizes fragmentation.</a:t>
            </a:r>
            <a:endParaRPr lang="en-US" b="1" dirty="0" smtClean="0"/>
          </a:p>
          <a:p>
            <a:pPr algn="just"/>
            <a:r>
              <a:rPr lang="en-US" dirty="0" smtClean="0"/>
              <a:t> A partition allocation method is considered better if it avoids internal fragmentation. </a:t>
            </a:r>
          </a:p>
          <a:p>
            <a:pPr algn="just"/>
            <a:r>
              <a:rPr lang="en-US" dirty="0" smtClean="0"/>
              <a:t>When it is time to load a process into the main memory and if there is more than one free block of memory of sufficient size then the OS decides which free block to allocate.</a:t>
            </a:r>
          </a:p>
          <a:p>
            <a:r>
              <a:rPr lang="en-US" dirty="0" smtClean="0"/>
              <a:t>There are different Placement Algorithm:</a:t>
            </a:r>
          </a:p>
          <a:p>
            <a:r>
              <a:rPr lang="en-US" b="1" dirty="0" smtClean="0"/>
              <a:t>Contiguous Memory Allocation:</a:t>
            </a:r>
          </a:p>
          <a:p>
            <a:pPr lvl="1"/>
            <a:r>
              <a:rPr lang="en-US" dirty="0" smtClean="0"/>
              <a:t>First Fit, </a:t>
            </a:r>
          </a:p>
          <a:p>
            <a:pPr lvl="1"/>
            <a:r>
              <a:rPr lang="en-US" dirty="0" smtClean="0"/>
              <a:t>Best Fit, </a:t>
            </a:r>
          </a:p>
          <a:p>
            <a:pPr lvl="1"/>
            <a:r>
              <a:rPr lang="en-US" dirty="0" smtClean="0"/>
              <a:t>Next Fit and </a:t>
            </a:r>
          </a:p>
          <a:p>
            <a:pPr lvl="1"/>
            <a:r>
              <a:rPr lang="en-US" dirty="0" smtClean="0"/>
              <a:t>Worst Fit.</a:t>
            </a:r>
            <a:br>
              <a:rPr lang="en-US" dirty="0" smtClean="0"/>
            </a:br>
            <a:r>
              <a:rPr lang="en-US" dirty="0" smtClean="0"/>
              <a:t>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114800"/>
            <a:ext cx="8229600" cy="2011363"/>
          </a:xfrm>
        </p:spPr>
        <p:txBody>
          <a:bodyPr/>
          <a:lstStyle/>
          <a:p>
            <a:pPr>
              <a:buNone/>
            </a:pP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57200" y="304800"/>
            <a:ext cx="84582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First Fit</a:t>
            </a:r>
            <a:r>
              <a:rPr lang="en-US" dirty="0" smtClean="0"/>
              <a:t>: </a:t>
            </a:r>
            <a:endParaRPr lang="en-US" dirty="0"/>
          </a:p>
        </p:txBody>
      </p:sp>
      <p:sp>
        <p:nvSpPr>
          <p:cNvPr id="3" name="Content Placeholder 2"/>
          <p:cNvSpPr>
            <a:spLocks noGrp="1"/>
          </p:cNvSpPr>
          <p:nvPr>
            <p:ph idx="1"/>
          </p:nvPr>
        </p:nvSpPr>
        <p:spPr>
          <a:xfrm>
            <a:off x="457200" y="1371600"/>
            <a:ext cx="8229600" cy="4754563"/>
          </a:xfrm>
        </p:spPr>
        <p:txBody>
          <a:bodyPr/>
          <a:lstStyle/>
          <a:p>
            <a:pPr algn="just"/>
            <a:r>
              <a:rPr lang="en-US" dirty="0" smtClean="0"/>
              <a:t> In the first fit, the partition is allocated which is the first sufficient block from the top of Main Memory.</a:t>
            </a:r>
          </a:p>
          <a:p>
            <a:pPr algn="just"/>
            <a:r>
              <a:rPr lang="en-US" dirty="0" smtClean="0"/>
              <a:t> It scans memory from the beginning and chooses the first available block that is large enough. </a:t>
            </a:r>
          </a:p>
          <a:p>
            <a:pPr algn="just"/>
            <a:r>
              <a:rPr lang="en-US" dirty="0" smtClean="0"/>
              <a:t>Thus it allocates the first hole(free available space) that is large enough. </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First Fit</a:t>
            </a:r>
            <a:r>
              <a:rPr lang="en-US" dirty="0" smtClean="0"/>
              <a:t>: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200" y="1295400"/>
            <a:ext cx="72390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smtClean="0"/>
              <a:t>Next Fit:</a:t>
            </a:r>
            <a:r>
              <a:rPr lang="en-US" dirty="0" smtClean="0"/>
              <a:t> </a:t>
            </a:r>
            <a:endParaRPr lang="en-US" dirty="0"/>
          </a:p>
        </p:txBody>
      </p:sp>
      <p:sp>
        <p:nvSpPr>
          <p:cNvPr id="3" name="Content Placeholder 2"/>
          <p:cNvSpPr>
            <a:spLocks noGrp="1"/>
          </p:cNvSpPr>
          <p:nvPr>
            <p:ph idx="1"/>
          </p:nvPr>
        </p:nvSpPr>
        <p:spPr/>
        <p:txBody>
          <a:bodyPr>
            <a:normAutofit/>
          </a:bodyPr>
          <a:lstStyle/>
          <a:p>
            <a:pPr algn="just"/>
            <a:r>
              <a:rPr lang="en-US" dirty="0" smtClean="0"/>
              <a:t>The </a:t>
            </a:r>
            <a:r>
              <a:rPr lang="en-US" b="1" dirty="0" smtClean="0"/>
              <a:t>Next Fit</a:t>
            </a:r>
            <a:r>
              <a:rPr lang="en-US" dirty="0" smtClean="0"/>
              <a:t> strategy is similar to First Fit, </a:t>
            </a:r>
          </a:p>
          <a:p>
            <a:pPr algn="just"/>
            <a:r>
              <a:rPr lang="en-US" dirty="0" smtClean="0"/>
              <a:t>but instead of starting from the beginning of memory every time, it starts searching from where the last allocation was made. </a:t>
            </a:r>
          </a:p>
          <a:p>
            <a:pPr algn="just"/>
            <a:r>
              <a:rPr lang="en-US" dirty="0" smtClean="0"/>
              <a:t>This can reduce search time in some cases.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smtClean="0"/>
              <a:t>Next Fit:</a:t>
            </a:r>
            <a:r>
              <a:rPr lang="en-US" dirty="0" smtClean="0"/>
              <a:t> </a:t>
            </a:r>
            <a:endParaRPr lang="en-US" dirty="0"/>
          </a:p>
        </p:txBody>
      </p:sp>
      <p:pic>
        <p:nvPicPr>
          <p:cNvPr id="80898" name="Picture 2"/>
          <p:cNvPicPr>
            <a:picLocks noChangeAspect="1" noChangeArrowheads="1"/>
          </p:cNvPicPr>
          <p:nvPr/>
        </p:nvPicPr>
        <p:blipFill>
          <a:blip r:embed="rId2" cstate="print"/>
          <a:srcRect/>
          <a:stretch>
            <a:fillRect/>
          </a:stretch>
        </p:blipFill>
        <p:spPr bwMode="auto">
          <a:xfrm>
            <a:off x="990600" y="1295400"/>
            <a:ext cx="7162800" cy="4876800"/>
          </a:xfrm>
          <a:prstGeom prst="rect">
            <a:avLst/>
          </a:prstGeom>
          <a:noFill/>
          <a:ln w="9525">
            <a:noFill/>
            <a:miter lim="800000"/>
            <a:headEnd/>
            <a:tailEnd/>
          </a:ln>
        </p:spPr>
      </p:pic>
      <p:sp>
        <p:nvSpPr>
          <p:cNvPr id="4" name="TextBox 3"/>
          <p:cNvSpPr txBox="1"/>
          <p:nvPr/>
        </p:nvSpPr>
        <p:spPr>
          <a:xfrm>
            <a:off x="7315200" y="1447800"/>
            <a:ext cx="685800" cy="381000"/>
          </a:xfrm>
          <a:prstGeom prst="rect">
            <a:avLst/>
          </a:prstGeom>
          <a:noFill/>
        </p:spPr>
        <p:txBody>
          <a:bodyPr wrap="square" rtlCol="0">
            <a:spAutoFit/>
          </a:bodyPr>
          <a:lstStyle/>
          <a:p>
            <a:r>
              <a:rPr lang="en-US" dirty="0" smtClean="0"/>
              <a:t>PTR</a:t>
            </a:r>
            <a:endParaRPr lang="en-US" dirty="0"/>
          </a:p>
        </p:txBody>
      </p:sp>
      <p:sp>
        <p:nvSpPr>
          <p:cNvPr id="5" name="TextBox 4"/>
          <p:cNvSpPr txBox="1"/>
          <p:nvPr/>
        </p:nvSpPr>
        <p:spPr>
          <a:xfrm>
            <a:off x="4876800" y="1752600"/>
            <a:ext cx="685800" cy="381000"/>
          </a:xfrm>
          <a:prstGeom prst="rect">
            <a:avLst/>
          </a:prstGeom>
          <a:noFill/>
        </p:spPr>
        <p:txBody>
          <a:bodyPr wrap="square" rtlCol="0">
            <a:spAutoFit/>
          </a:bodyPr>
          <a:lstStyle/>
          <a:p>
            <a:r>
              <a:rPr lang="en-US" dirty="0" smtClean="0"/>
              <a:t>15K</a:t>
            </a:r>
            <a:endParaRPr lang="en-US" dirty="0"/>
          </a:p>
        </p:txBody>
      </p:sp>
      <p:sp>
        <p:nvSpPr>
          <p:cNvPr id="6" name="TextBox 5"/>
          <p:cNvSpPr txBox="1"/>
          <p:nvPr/>
        </p:nvSpPr>
        <p:spPr>
          <a:xfrm>
            <a:off x="4876800" y="2438400"/>
            <a:ext cx="685800" cy="381000"/>
          </a:xfrm>
          <a:prstGeom prst="rect">
            <a:avLst/>
          </a:prstGeom>
          <a:noFill/>
        </p:spPr>
        <p:txBody>
          <a:bodyPr wrap="square" rtlCol="0">
            <a:spAutoFit/>
          </a:bodyPr>
          <a:lstStyle/>
          <a:p>
            <a:r>
              <a:rPr lang="en-US" dirty="0" smtClean="0"/>
              <a:t>18K</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Best Fit : </a:t>
            </a:r>
            <a:endParaRPr lang="en-US" dirty="0"/>
          </a:p>
        </p:txBody>
      </p:sp>
      <p:sp>
        <p:nvSpPr>
          <p:cNvPr id="3" name="Content Placeholder 2"/>
          <p:cNvSpPr>
            <a:spLocks noGrp="1"/>
          </p:cNvSpPr>
          <p:nvPr>
            <p:ph idx="1"/>
          </p:nvPr>
        </p:nvSpPr>
        <p:spPr/>
        <p:txBody>
          <a:bodyPr/>
          <a:lstStyle/>
          <a:p>
            <a:pPr algn="just"/>
            <a:r>
              <a:rPr lang="en-US" dirty="0" smtClean="0"/>
              <a:t>In the </a:t>
            </a:r>
            <a:r>
              <a:rPr lang="en-US" b="1" dirty="0" smtClean="0"/>
              <a:t>Best Fit</a:t>
            </a:r>
            <a:r>
              <a:rPr lang="en-US" dirty="0" smtClean="0"/>
              <a:t> strategy, the system searches the entire memory and selects the smallest available block that is large enough to accommodate the process. </a:t>
            </a:r>
          </a:p>
          <a:p>
            <a:pPr algn="just"/>
            <a:r>
              <a:rPr lang="en-US" dirty="0" smtClean="0"/>
              <a:t>The goal is to minimize wasted space.</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Best Fit : </a:t>
            </a:r>
            <a:endParaRPr lang="en-US" dirty="0"/>
          </a:p>
        </p:txBody>
      </p:sp>
      <p:pic>
        <p:nvPicPr>
          <p:cNvPr id="2050" name="Picture 2" descr="Lightbox"/>
          <p:cNvPicPr>
            <a:picLocks noChangeAspect="1" noChangeArrowheads="1"/>
          </p:cNvPicPr>
          <p:nvPr/>
        </p:nvPicPr>
        <p:blipFill>
          <a:blip r:embed="rId2" cstate="print"/>
          <a:srcRect/>
          <a:stretch>
            <a:fillRect/>
          </a:stretch>
        </p:blipFill>
        <p:spPr bwMode="auto">
          <a:xfrm>
            <a:off x="304800" y="1295400"/>
            <a:ext cx="8382000" cy="52578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Worst Fit:</a:t>
            </a:r>
            <a:endParaRPr lang="en-US" b="1" dirty="0"/>
          </a:p>
        </p:txBody>
      </p:sp>
      <p:sp>
        <p:nvSpPr>
          <p:cNvPr id="3" name="Content Placeholder 2"/>
          <p:cNvSpPr>
            <a:spLocks noGrp="1"/>
          </p:cNvSpPr>
          <p:nvPr>
            <p:ph idx="1"/>
          </p:nvPr>
        </p:nvSpPr>
        <p:spPr/>
        <p:txBody>
          <a:bodyPr/>
          <a:lstStyle/>
          <a:p>
            <a:pPr algn="just"/>
            <a:r>
              <a:rPr lang="en-US" dirty="0" smtClean="0"/>
              <a:t>The </a:t>
            </a:r>
            <a:r>
              <a:rPr lang="en-US" b="1" dirty="0" smtClean="0"/>
              <a:t>Worst Fit</a:t>
            </a:r>
            <a:r>
              <a:rPr lang="en-US" dirty="0" smtClean="0"/>
              <a:t> strategy allocates the largest available block of memory to a process.</a:t>
            </a:r>
          </a:p>
          <a:p>
            <a:pPr algn="just"/>
            <a:r>
              <a:rPr lang="en-US" dirty="0" smtClean="0"/>
              <a:t> The idea is to leave large unused blocks to avoid fragmentation.</a:t>
            </a:r>
          </a:p>
          <a:p>
            <a:pPr algn="just"/>
            <a:r>
              <a:rPr lang="en-US" dirty="0" smtClean="0"/>
              <a:t>It is opposite to the best-fit algorithm.</a:t>
            </a:r>
          </a:p>
          <a:p>
            <a:pPr algn="just"/>
            <a:r>
              <a:rPr lang="en-US" dirty="0" smtClean="0"/>
              <a:t> It searches the entire list of holes to find the largest hole and allocate it to process. </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b="1" dirty="0" smtClean="0"/>
              <a:t>Worst Fit:</a:t>
            </a:r>
            <a:endParaRPr lang="en-US" b="1" dirty="0"/>
          </a:p>
        </p:txBody>
      </p:sp>
      <p:pic>
        <p:nvPicPr>
          <p:cNvPr id="79874" name="Picture 2"/>
          <p:cNvPicPr>
            <a:picLocks noChangeAspect="1" noChangeArrowheads="1"/>
          </p:cNvPicPr>
          <p:nvPr/>
        </p:nvPicPr>
        <p:blipFill>
          <a:blip r:embed="rId2" cstate="print"/>
          <a:srcRect/>
          <a:stretch>
            <a:fillRect/>
          </a:stretch>
        </p:blipFill>
        <p:spPr bwMode="auto">
          <a:xfrm>
            <a:off x="609600" y="914400"/>
            <a:ext cx="70866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3200" b="1" dirty="0" smtClean="0"/>
              <a:t>Comparison of Partition Allocation Methods:</a:t>
            </a:r>
            <a:endParaRPr lang="en-US" sz="3200" dirty="0"/>
          </a:p>
        </p:txBody>
      </p:sp>
      <p:graphicFrame>
        <p:nvGraphicFramePr>
          <p:cNvPr id="4" name="Content Placeholder 3"/>
          <p:cNvGraphicFramePr>
            <a:graphicFrameLocks noGrp="1"/>
          </p:cNvGraphicFramePr>
          <p:nvPr>
            <p:ph idx="1"/>
          </p:nvPr>
        </p:nvGraphicFramePr>
        <p:xfrm>
          <a:off x="457200" y="787692"/>
          <a:ext cx="8229600" cy="5917908"/>
        </p:xfrm>
        <a:graphic>
          <a:graphicData uri="http://schemas.openxmlformats.org/drawingml/2006/table">
            <a:tbl>
              <a:tblPr firstRow="1" bandRow="1">
                <a:tableStyleId>{5C22544A-7EE6-4342-B048-85BDC9FD1C3A}</a:tableStyleId>
              </a:tblPr>
              <a:tblGrid>
                <a:gridCol w="838200"/>
                <a:gridCol w="1600200"/>
                <a:gridCol w="3124200"/>
                <a:gridCol w="2667000"/>
              </a:tblGrid>
              <a:tr h="781262">
                <a:tc>
                  <a:txBody>
                    <a:bodyPr/>
                    <a:lstStyle/>
                    <a:p>
                      <a:pPr algn="ctr" rtl="0" fontAlgn="base"/>
                      <a:r>
                        <a:rPr lang="en-US" sz="1400" b="1" dirty="0" err="1"/>
                        <a:t>Sl.No</a:t>
                      </a:r>
                      <a:r>
                        <a:rPr lang="en-US" sz="1400" b="1" dirty="0"/>
                        <a:t>.</a:t>
                      </a:r>
                    </a:p>
                  </a:txBody>
                  <a:tcPr marL="38100" marR="38100" marT="95250" marB="95250" anchor="ctr"/>
                </a:tc>
                <a:tc>
                  <a:txBody>
                    <a:bodyPr/>
                    <a:lstStyle/>
                    <a:p>
                      <a:pPr algn="ctr" rtl="0" fontAlgn="base"/>
                      <a:r>
                        <a:rPr lang="en-US" sz="1400" b="1"/>
                        <a:t>Partition Allocation Method</a:t>
                      </a:r>
                    </a:p>
                  </a:txBody>
                  <a:tcPr marL="95250" marR="95250" marT="95250" marB="95250" anchor="ctr"/>
                </a:tc>
                <a:tc>
                  <a:txBody>
                    <a:bodyPr/>
                    <a:lstStyle/>
                    <a:p>
                      <a:pPr algn="ctr" rtl="0" fontAlgn="base"/>
                      <a:r>
                        <a:rPr lang="en-US" sz="1400" b="1" dirty="0"/>
                        <a:t>Advantages</a:t>
                      </a:r>
                    </a:p>
                  </a:txBody>
                  <a:tcPr marL="95250" marR="95250" marT="95250" marB="95250" anchor="ctr"/>
                </a:tc>
                <a:tc>
                  <a:txBody>
                    <a:bodyPr/>
                    <a:lstStyle/>
                    <a:p>
                      <a:pPr algn="ctr" rtl="0" fontAlgn="base"/>
                      <a:r>
                        <a:rPr lang="en-US" sz="1400" b="1"/>
                        <a:t>Disadvantages</a:t>
                      </a:r>
                    </a:p>
                  </a:txBody>
                  <a:tcPr marL="95250" marR="95250" marT="95250" marB="95250" anchor="ctr"/>
                </a:tc>
              </a:tr>
              <a:tr h="856271">
                <a:tc>
                  <a:txBody>
                    <a:bodyPr/>
                    <a:lstStyle/>
                    <a:p>
                      <a:pPr algn="ctr" fontAlgn="base"/>
                      <a:r>
                        <a:rPr lang="en-US" sz="2000" b="1" dirty="0"/>
                        <a:t>1.</a:t>
                      </a:r>
                    </a:p>
                  </a:txBody>
                  <a:tcPr marL="38100" marR="38100" marT="57093" marB="57093" anchor="ctr"/>
                </a:tc>
                <a:tc>
                  <a:txBody>
                    <a:bodyPr/>
                    <a:lstStyle/>
                    <a:p>
                      <a:pPr algn="ctr" rtl="0" fontAlgn="base"/>
                      <a:r>
                        <a:rPr lang="en-US" sz="1900" b="0" dirty="0"/>
                        <a:t>Fixed Partition</a:t>
                      </a:r>
                    </a:p>
                  </a:txBody>
                  <a:tcPr marL="95250" marR="95250" marT="133350" marB="133350" anchor="ctr"/>
                </a:tc>
                <a:tc>
                  <a:txBody>
                    <a:bodyPr/>
                    <a:lstStyle/>
                    <a:p>
                      <a:pPr algn="ctr" rtl="0" fontAlgn="base"/>
                      <a:r>
                        <a:rPr lang="en-US" sz="1900" b="0" dirty="0"/>
                        <a:t>Simple, easy to use, no complex algorithms needed</a:t>
                      </a:r>
                    </a:p>
                  </a:txBody>
                  <a:tcPr marL="95250" marR="95250" marT="133350" marB="133350" anchor="ctr"/>
                </a:tc>
                <a:tc>
                  <a:txBody>
                    <a:bodyPr/>
                    <a:lstStyle/>
                    <a:p>
                      <a:pPr algn="ctr" rtl="0" fontAlgn="base"/>
                      <a:r>
                        <a:rPr lang="en-US" sz="1900" b="0" dirty="0"/>
                        <a:t>Memory waste, inefficient use of memory resources</a:t>
                      </a:r>
                    </a:p>
                  </a:txBody>
                  <a:tcPr marL="95250" marR="95250" marT="133350" marB="133350" anchor="ctr"/>
                </a:tc>
              </a:tr>
              <a:tr h="1144362">
                <a:tc>
                  <a:txBody>
                    <a:bodyPr/>
                    <a:lstStyle/>
                    <a:p>
                      <a:pPr algn="ctr" fontAlgn="base"/>
                      <a:r>
                        <a:rPr lang="en-US" sz="2000" b="1" dirty="0"/>
                        <a:t>2.</a:t>
                      </a:r>
                    </a:p>
                  </a:txBody>
                  <a:tcPr marL="38100" marR="38100" marT="57093" marB="57093" anchor="ctr"/>
                </a:tc>
                <a:tc>
                  <a:txBody>
                    <a:bodyPr/>
                    <a:lstStyle/>
                    <a:p>
                      <a:pPr algn="ctr" rtl="0" fontAlgn="base"/>
                      <a:r>
                        <a:rPr lang="en-US" sz="1900" b="0" dirty="0"/>
                        <a:t>Dynamic Partition</a:t>
                      </a:r>
                    </a:p>
                  </a:txBody>
                  <a:tcPr marL="95250" marR="95250" marT="133350" marB="133350" anchor="ctr"/>
                </a:tc>
                <a:tc>
                  <a:txBody>
                    <a:bodyPr/>
                    <a:lstStyle/>
                    <a:p>
                      <a:pPr algn="ctr" rtl="0" fontAlgn="base"/>
                      <a:r>
                        <a:rPr lang="en-US" sz="1900" b="0" dirty="0"/>
                        <a:t>Flexible, more efficient, partitions allocated as required</a:t>
                      </a:r>
                    </a:p>
                  </a:txBody>
                  <a:tcPr marL="95250" marR="95250" marT="133350" marB="133350" anchor="ctr"/>
                </a:tc>
                <a:tc>
                  <a:txBody>
                    <a:bodyPr/>
                    <a:lstStyle/>
                    <a:p>
                      <a:pPr algn="ctr" rtl="0" fontAlgn="base"/>
                      <a:r>
                        <a:rPr lang="en-US" sz="1900" b="0" dirty="0"/>
                        <a:t>Requires complex algorithms for memory allocation</a:t>
                      </a:r>
                    </a:p>
                  </a:txBody>
                  <a:tcPr marL="95250" marR="95250" marT="133350" marB="133350" anchor="ctr"/>
                </a:tc>
              </a:tr>
              <a:tr h="1144362">
                <a:tc>
                  <a:txBody>
                    <a:bodyPr/>
                    <a:lstStyle/>
                    <a:p>
                      <a:pPr algn="ctr" fontAlgn="base"/>
                      <a:r>
                        <a:rPr lang="en-US" sz="2000" b="1" dirty="0"/>
                        <a:t>3.</a:t>
                      </a:r>
                    </a:p>
                  </a:txBody>
                  <a:tcPr marL="38100" marR="38100" marT="57093" marB="57093" anchor="ctr"/>
                </a:tc>
                <a:tc>
                  <a:txBody>
                    <a:bodyPr/>
                    <a:lstStyle/>
                    <a:p>
                      <a:pPr algn="ctr" rtl="0" fontAlgn="base"/>
                      <a:r>
                        <a:rPr lang="en-US" sz="1900" b="0" dirty="0"/>
                        <a:t>Best-fit Allocation</a:t>
                      </a:r>
                    </a:p>
                  </a:txBody>
                  <a:tcPr marL="95250" marR="95250" marT="133350" marB="133350" anchor="ctr"/>
                </a:tc>
                <a:tc>
                  <a:txBody>
                    <a:bodyPr/>
                    <a:lstStyle/>
                    <a:p>
                      <a:pPr algn="ctr" rtl="0" fontAlgn="base"/>
                      <a:r>
                        <a:rPr lang="en-US" sz="1900" b="0" dirty="0"/>
                        <a:t>Minimizes memory waste, allocates smallest suitable partition</a:t>
                      </a:r>
                    </a:p>
                  </a:txBody>
                  <a:tcPr marL="95250" marR="95250" marT="133350" marB="133350" anchor="ctr"/>
                </a:tc>
                <a:tc>
                  <a:txBody>
                    <a:bodyPr/>
                    <a:lstStyle/>
                    <a:p>
                      <a:pPr algn="ctr" rtl="0" fontAlgn="base"/>
                      <a:r>
                        <a:rPr lang="en-US" sz="1900" b="0" dirty="0"/>
                        <a:t>More computational overhead to find smallest split</a:t>
                      </a:r>
                    </a:p>
                  </a:txBody>
                  <a:tcPr marL="95250" marR="95250" marT="133350" marB="133350" anchor="ctr"/>
                </a:tc>
              </a:tr>
              <a:tr h="856271">
                <a:tc>
                  <a:txBody>
                    <a:bodyPr/>
                    <a:lstStyle/>
                    <a:p>
                      <a:pPr algn="ctr" fontAlgn="base"/>
                      <a:r>
                        <a:rPr lang="en-US" sz="2000" b="1" dirty="0"/>
                        <a:t>4.</a:t>
                      </a:r>
                    </a:p>
                  </a:txBody>
                  <a:tcPr marL="38100" marR="38100" marT="57093" marB="57093" anchor="ctr"/>
                </a:tc>
                <a:tc>
                  <a:txBody>
                    <a:bodyPr/>
                    <a:lstStyle/>
                    <a:p>
                      <a:pPr algn="ctr" rtl="0" fontAlgn="base"/>
                      <a:r>
                        <a:rPr lang="en-US" sz="1900" b="0" dirty="0"/>
                        <a:t>Worst-fit Allocation</a:t>
                      </a:r>
                    </a:p>
                  </a:txBody>
                  <a:tcPr marL="95250" marR="95250" marT="133350" marB="133350" anchor="ctr"/>
                </a:tc>
                <a:tc>
                  <a:txBody>
                    <a:bodyPr/>
                    <a:lstStyle/>
                    <a:p>
                      <a:pPr algn="ctr" rtl="0" fontAlgn="base"/>
                      <a:r>
                        <a:rPr lang="en-US" sz="1900" b="0" dirty="0"/>
                        <a:t>Ensures larger processes have sufficient memory</a:t>
                      </a:r>
                    </a:p>
                  </a:txBody>
                  <a:tcPr marL="95250" marR="95250" marT="133350" marB="133350" anchor="ctr"/>
                </a:tc>
                <a:tc>
                  <a:txBody>
                    <a:bodyPr/>
                    <a:lstStyle/>
                    <a:p>
                      <a:pPr algn="ctr" rtl="0" fontAlgn="base"/>
                      <a:r>
                        <a:rPr lang="en-US" sz="1900" b="0" dirty="0"/>
                        <a:t>May result in substantial memory waste</a:t>
                      </a:r>
                    </a:p>
                  </a:txBody>
                  <a:tcPr marL="95250" marR="95250" marT="133350" marB="133350" anchor="ctr"/>
                </a:tc>
              </a:tr>
              <a:tr h="856271">
                <a:tc>
                  <a:txBody>
                    <a:bodyPr/>
                    <a:lstStyle/>
                    <a:p>
                      <a:pPr algn="ctr" fontAlgn="base"/>
                      <a:r>
                        <a:rPr lang="en-US" sz="2000" b="1" dirty="0"/>
                        <a:t>5.</a:t>
                      </a:r>
                    </a:p>
                  </a:txBody>
                  <a:tcPr marL="38100" marR="38100" marT="57093" marB="57093" anchor="ctr"/>
                </a:tc>
                <a:tc>
                  <a:txBody>
                    <a:bodyPr/>
                    <a:lstStyle/>
                    <a:p>
                      <a:pPr algn="ctr" rtl="0" fontAlgn="base"/>
                      <a:r>
                        <a:rPr lang="en-US" sz="1900" b="0" dirty="0"/>
                        <a:t>First-fit Allocation</a:t>
                      </a:r>
                    </a:p>
                  </a:txBody>
                  <a:tcPr marL="95250" marR="95250" marT="133350" marB="133350" anchor="ctr"/>
                </a:tc>
                <a:tc>
                  <a:txBody>
                    <a:bodyPr/>
                    <a:lstStyle/>
                    <a:p>
                      <a:pPr algn="ctr" rtl="0" fontAlgn="base"/>
                      <a:r>
                        <a:rPr lang="en-US" sz="1900" b="0" dirty="0"/>
                        <a:t>Quick, efficient, less computational work</a:t>
                      </a:r>
                    </a:p>
                  </a:txBody>
                  <a:tcPr marL="95250" marR="95250" marT="133350" marB="133350" anchor="ctr"/>
                </a:tc>
                <a:tc>
                  <a:txBody>
                    <a:bodyPr/>
                    <a:lstStyle/>
                    <a:p>
                      <a:pPr algn="ctr" rtl="0" fontAlgn="base"/>
                      <a:r>
                        <a:rPr lang="en-US" sz="1900" b="0" dirty="0"/>
                        <a:t>Risk of memory fragmentation</a:t>
                      </a:r>
                    </a:p>
                  </a:txBody>
                  <a:tcPr marL="95250" marR="95250" marT="133350" marB="133350"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b="1" dirty="0" smtClean="0"/>
              <a:t> </a:t>
            </a:r>
            <a:r>
              <a:rPr lang="en-US" dirty="0" smtClean="0"/>
              <a:t>Consider the requests from processes in given order 300K, 25K, 125K, and 50K. Let there be two blocks of memory available of size 150K followed by a block size 350K. </a:t>
            </a:r>
          </a:p>
          <a:p>
            <a:pPr fontAlgn="base"/>
            <a:r>
              <a:rPr lang="en-US" dirty="0" smtClean="0"/>
              <a:t>Which of the following partition allocation schemes can satisfy the above requests? </a:t>
            </a:r>
            <a:br>
              <a:rPr lang="en-US" dirty="0" smtClean="0"/>
            </a:br>
            <a:r>
              <a:rPr lang="en-US" dirty="0" smtClean="0"/>
              <a:t>A) Best fit but not first fit. </a:t>
            </a:r>
            <a:br>
              <a:rPr lang="en-US" dirty="0" smtClean="0"/>
            </a:br>
            <a:r>
              <a:rPr lang="en-US" dirty="0" smtClean="0"/>
              <a:t>B) First fit but not best fit. </a:t>
            </a:r>
            <a:br>
              <a:rPr lang="en-US" dirty="0" smtClean="0"/>
            </a:br>
            <a:r>
              <a:rPr lang="en-US" dirty="0" smtClean="0"/>
              <a:t>C) Both First fit &amp; Best fit. </a:t>
            </a:r>
            <a:br>
              <a:rPr lang="en-US" dirty="0" smtClean="0"/>
            </a:br>
            <a:r>
              <a:rPr lang="en-US" dirty="0" smtClean="0"/>
              <a:t>D) neither first fit nor best fit. </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 terms:</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8600" y="1371600"/>
            <a:ext cx="8763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7620000" y="457200"/>
            <a:ext cx="914400" cy="7620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5" name="Oval 24"/>
          <p:cNvSpPr/>
          <p:nvPr/>
        </p:nvSpPr>
        <p:spPr>
          <a:xfrm>
            <a:off x="7467600" y="1143000"/>
            <a:ext cx="609600" cy="6858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5486400" y="533400"/>
            <a:ext cx="1143000" cy="685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6477000" y="1143000"/>
            <a:ext cx="533400" cy="685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4419600" y="533400"/>
            <a:ext cx="990600" cy="6096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Oval 15"/>
          <p:cNvSpPr/>
          <p:nvPr/>
        </p:nvSpPr>
        <p:spPr>
          <a:xfrm>
            <a:off x="5791200" y="1143000"/>
            <a:ext cx="685800" cy="6858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Oval 12"/>
          <p:cNvSpPr/>
          <p:nvPr/>
        </p:nvSpPr>
        <p:spPr>
          <a:xfrm>
            <a:off x="5105400" y="1143000"/>
            <a:ext cx="685800" cy="685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3200400" y="457200"/>
            <a:ext cx="1219200" cy="76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Answer</a:t>
            </a:r>
            <a:br>
              <a:rPr lang="en-US" dirty="0" smtClean="0"/>
            </a:br>
            <a:r>
              <a:rPr lang="en-US" dirty="0" smtClean="0"/>
              <a:t> given order 300K, 25K, 125K, and 50K</a:t>
            </a:r>
            <a:br>
              <a:rPr lang="en-US" dirty="0" smtClean="0"/>
            </a:br>
            <a:r>
              <a:rPr lang="en-US" dirty="0" smtClean="0"/>
              <a:t>Consider Processes P1,P2,P3&amp; P4</a:t>
            </a:r>
            <a:endParaRPr lang="en-US" dirty="0"/>
          </a:p>
        </p:txBody>
      </p:sp>
      <p:pic>
        <p:nvPicPr>
          <p:cNvPr id="81923" name="Picture 3"/>
          <p:cNvPicPr>
            <a:picLocks noChangeAspect="1" noChangeArrowheads="1"/>
          </p:cNvPicPr>
          <p:nvPr/>
        </p:nvPicPr>
        <p:blipFill>
          <a:blip r:embed="rId2" cstate="print"/>
          <a:srcRect/>
          <a:stretch>
            <a:fillRect/>
          </a:stretch>
        </p:blipFill>
        <p:spPr bwMode="auto">
          <a:xfrm>
            <a:off x="1295400" y="2133600"/>
            <a:ext cx="5715000" cy="4114800"/>
          </a:xfrm>
          <a:prstGeom prst="rect">
            <a:avLst/>
          </a:prstGeom>
          <a:noFill/>
          <a:ln w="9525">
            <a:noFill/>
            <a:miter lim="800000"/>
            <a:headEnd/>
            <a:tailEnd/>
          </a:ln>
        </p:spPr>
      </p:pic>
      <p:grpSp>
        <p:nvGrpSpPr>
          <p:cNvPr id="3" name="Group 9"/>
          <p:cNvGrpSpPr/>
          <p:nvPr/>
        </p:nvGrpSpPr>
        <p:grpSpPr>
          <a:xfrm>
            <a:off x="1295400" y="2195513"/>
            <a:ext cx="5715000" cy="4205287"/>
            <a:chOff x="1219200" y="2057400"/>
            <a:chExt cx="5715000" cy="4205287"/>
          </a:xfrm>
        </p:grpSpPr>
        <p:pic>
          <p:nvPicPr>
            <p:cNvPr id="81924" name="Picture 4"/>
            <p:cNvPicPr>
              <a:picLocks noChangeAspect="1" noChangeArrowheads="1"/>
            </p:cNvPicPr>
            <p:nvPr/>
          </p:nvPicPr>
          <p:blipFill>
            <a:blip r:embed="rId3" cstate="print"/>
            <a:srcRect/>
            <a:stretch>
              <a:fillRect/>
            </a:stretch>
          </p:blipFill>
          <p:spPr bwMode="auto">
            <a:xfrm>
              <a:off x="1219200" y="2057400"/>
              <a:ext cx="5715000" cy="4205287"/>
            </a:xfrm>
            <a:prstGeom prst="rect">
              <a:avLst/>
            </a:prstGeom>
            <a:noFill/>
            <a:ln w="9525">
              <a:noFill/>
              <a:miter lim="800000"/>
              <a:headEnd/>
              <a:tailEnd/>
            </a:ln>
          </p:spPr>
        </p:pic>
        <p:pic>
          <p:nvPicPr>
            <p:cNvPr id="81925" name="Picture 5"/>
            <p:cNvPicPr>
              <a:picLocks noChangeAspect="1" noChangeArrowheads="1"/>
            </p:cNvPicPr>
            <p:nvPr/>
          </p:nvPicPr>
          <p:blipFill>
            <a:blip r:embed="rId4" cstate="print"/>
            <a:srcRect/>
            <a:stretch>
              <a:fillRect/>
            </a:stretch>
          </p:blipFill>
          <p:spPr bwMode="auto">
            <a:xfrm>
              <a:off x="2895600" y="5410200"/>
              <a:ext cx="609600" cy="550127"/>
            </a:xfrm>
            <a:prstGeom prst="rect">
              <a:avLst/>
            </a:prstGeom>
            <a:noFill/>
            <a:ln w="9525">
              <a:noFill/>
              <a:miter lim="800000"/>
              <a:headEnd/>
              <a:tailEnd/>
            </a:ln>
          </p:spPr>
        </p:pic>
      </p:grpSp>
      <p:sp>
        <p:nvSpPr>
          <p:cNvPr id="15" name="TextBox 14"/>
          <p:cNvSpPr txBox="1"/>
          <p:nvPr/>
        </p:nvSpPr>
        <p:spPr>
          <a:xfrm>
            <a:off x="4724400" y="2133600"/>
            <a:ext cx="1219200" cy="369332"/>
          </a:xfrm>
          <a:prstGeom prst="rect">
            <a:avLst/>
          </a:prstGeom>
          <a:noFill/>
        </p:spPr>
        <p:txBody>
          <a:bodyPr wrap="square" rtlCol="0">
            <a:spAutoFit/>
          </a:bodyPr>
          <a:lstStyle/>
          <a:p>
            <a:endParaRPr lang="en-US" dirty="0"/>
          </a:p>
        </p:txBody>
      </p:sp>
      <p:sp>
        <p:nvSpPr>
          <p:cNvPr id="21" name="TextBox 20"/>
          <p:cNvSpPr txBox="1"/>
          <p:nvPr/>
        </p:nvSpPr>
        <p:spPr>
          <a:xfrm>
            <a:off x="7315200" y="2133600"/>
            <a:ext cx="1676400" cy="3693319"/>
          </a:xfrm>
          <a:prstGeom prst="rect">
            <a:avLst/>
          </a:prstGeom>
          <a:noFill/>
        </p:spPr>
        <p:txBody>
          <a:bodyPr wrap="square" rtlCol="0">
            <a:spAutoFit/>
          </a:bodyPr>
          <a:lstStyle/>
          <a:p>
            <a:r>
              <a:rPr lang="en-US" dirty="0" smtClean="0"/>
              <a:t>Now in Best fit ,for 50k external fragmentation will be there ,Because it is contiguous memory allocation so can not allocate available memory in parts</a:t>
            </a:r>
            <a:endParaRPr lang="en-US" dirty="0"/>
          </a:p>
        </p:txBody>
      </p:sp>
      <p:pic>
        <p:nvPicPr>
          <p:cNvPr id="14" name="Picture 6"/>
          <p:cNvPicPr>
            <a:picLocks noChangeAspect="1" noChangeArrowheads="1"/>
          </p:cNvPicPr>
          <p:nvPr/>
        </p:nvPicPr>
        <p:blipFill>
          <a:blip r:embed="rId5" cstate="print"/>
          <a:srcRect/>
          <a:stretch>
            <a:fillRect/>
          </a:stretch>
        </p:blipFill>
        <p:spPr bwMode="auto">
          <a:xfrm>
            <a:off x="1295400" y="2133600"/>
            <a:ext cx="5714999" cy="4267200"/>
          </a:xfrm>
          <a:prstGeom prst="rect">
            <a:avLst/>
          </a:prstGeom>
          <a:noFill/>
          <a:ln w="9525">
            <a:noFill/>
            <a:miter lim="800000"/>
            <a:headEnd/>
            <a:tailEnd/>
          </a:ln>
        </p:spPr>
      </p:pic>
      <p:pic>
        <p:nvPicPr>
          <p:cNvPr id="24" name="Picture 7"/>
          <p:cNvPicPr>
            <a:picLocks noChangeAspect="1" noChangeArrowheads="1"/>
          </p:cNvPicPr>
          <p:nvPr/>
        </p:nvPicPr>
        <p:blipFill>
          <a:blip r:embed="rId6" cstate="print"/>
          <a:srcRect/>
          <a:stretch>
            <a:fillRect/>
          </a:stretch>
        </p:blipFill>
        <p:spPr bwMode="auto">
          <a:xfrm>
            <a:off x="1295400" y="2171700"/>
            <a:ext cx="5715000" cy="4152900"/>
          </a:xfrm>
          <a:prstGeom prst="rect">
            <a:avLst/>
          </a:prstGeom>
          <a:noFill/>
          <a:ln w="9525">
            <a:noFill/>
            <a:miter lim="800000"/>
            <a:headEnd/>
            <a:tailEnd/>
          </a:ln>
        </p:spPr>
      </p:pic>
      <p:pic>
        <p:nvPicPr>
          <p:cNvPr id="27" name="Picture 8"/>
          <p:cNvPicPr>
            <a:picLocks noChangeAspect="1" noChangeArrowheads="1"/>
          </p:cNvPicPr>
          <p:nvPr/>
        </p:nvPicPr>
        <p:blipFill>
          <a:blip r:embed="rId7" cstate="print"/>
          <a:srcRect/>
          <a:stretch>
            <a:fillRect/>
          </a:stretch>
        </p:blipFill>
        <p:spPr bwMode="auto">
          <a:xfrm>
            <a:off x="1295400" y="2133600"/>
            <a:ext cx="5715000" cy="4267200"/>
          </a:xfrm>
          <a:prstGeom prst="rect">
            <a:avLst/>
          </a:prstGeom>
          <a:noFill/>
          <a:ln w="9525">
            <a:noFill/>
            <a:miter lim="800000"/>
            <a:headEnd/>
            <a:tailEnd/>
          </a:ln>
        </p:spPr>
      </p:pic>
      <p:grpSp>
        <p:nvGrpSpPr>
          <p:cNvPr id="30" name="Group 29"/>
          <p:cNvGrpSpPr/>
          <p:nvPr/>
        </p:nvGrpSpPr>
        <p:grpSpPr>
          <a:xfrm>
            <a:off x="1295400" y="2057400"/>
            <a:ext cx="5715000" cy="4286250"/>
            <a:chOff x="1295400" y="2057400"/>
            <a:chExt cx="5715000" cy="4286250"/>
          </a:xfrm>
        </p:grpSpPr>
        <p:pic>
          <p:nvPicPr>
            <p:cNvPr id="28" name="Picture 10"/>
            <p:cNvPicPr>
              <a:picLocks noChangeAspect="1" noChangeArrowheads="1"/>
            </p:cNvPicPr>
            <p:nvPr/>
          </p:nvPicPr>
          <p:blipFill>
            <a:blip r:embed="rId8" cstate="print"/>
            <a:srcRect/>
            <a:stretch>
              <a:fillRect/>
            </a:stretch>
          </p:blipFill>
          <p:spPr bwMode="auto">
            <a:xfrm>
              <a:off x="1295400" y="2133600"/>
              <a:ext cx="5715000" cy="4210050"/>
            </a:xfrm>
            <a:prstGeom prst="rect">
              <a:avLst/>
            </a:prstGeom>
            <a:noFill/>
            <a:ln w="9525">
              <a:noFill/>
              <a:miter lim="800000"/>
              <a:headEnd/>
              <a:tailEnd/>
            </a:ln>
          </p:spPr>
        </p:pic>
        <p:sp>
          <p:nvSpPr>
            <p:cNvPr id="29" name="TextBox 28"/>
            <p:cNvSpPr txBox="1"/>
            <p:nvPr/>
          </p:nvSpPr>
          <p:spPr>
            <a:xfrm>
              <a:off x="4724400" y="2057400"/>
              <a:ext cx="1371600" cy="381000"/>
            </a:xfrm>
            <a:prstGeom prst="rect">
              <a:avLst/>
            </a:prstGeom>
            <a:noFill/>
          </p:spPr>
          <p:txBody>
            <a:bodyPr wrap="square" rtlCol="0">
              <a:spAutoFit/>
            </a:bodyPr>
            <a:lstStyle/>
            <a:p>
              <a:r>
                <a:rPr lang="en-US" dirty="0" smtClean="0"/>
                <a:t>Best Fit</a:t>
              </a:r>
              <a:endParaRPr lang="en-US" dirty="0"/>
            </a:p>
          </p:txBody>
        </p:sp>
      </p:grpSp>
      <p:grpSp>
        <p:nvGrpSpPr>
          <p:cNvPr id="33" name="Group 32"/>
          <p:cNvGrpSpPr/>
          <p:nvPr/>
        </p:nvGrpSpPr>
        <p:grpSpPr>
          <a:xfrm>
            <a:off x="1295400" y="2133600"/>
            <a:ext cx="5715000" cy="4267200"/>
            <a:chOff x="3429000" y="1752600"/>
            <a:chExt cx="5715000" cy="4267200"/>
          </a:xfrm>
        </p:grpSpPr>
        <p:pic>
          <p:nvPicPr>
            <p:cNvPr id="31" name="Picture 11"/>
            <p:cNvPicPr>
              <a:picLocks noChangeAspect="1" noChangeArrowheads="1"/>
            </p:cNvPicPr>
            <p:nvPr/>
          </p:nvPicPr>
          <p:blipFill>
            <a:blip r:embed="rId9" cstate="print"/>
            <a:srcRect/>
            <a:stretch>
              <a:fillRect/>
            </a:stretch>
          </p:blipFill>
          <p:spPr bwMode="auto">
            <a:xfrm>
              <a:off x="3429000" y="1752600"/>
              <a:ext cx="5715000" cy="4267200"/>
            </a:xfrm>
            <a:prstGeom prst="rect">
              <a:avLst/>
            </a:prstGeom>
            <a:noFill/>
            <a:ln w="9525">
              <a:noFill/>
              <a:miter lim="800000"/>
              <a:headEnd/>
              <a:tailEnd/>
            </a:ln>
          </p:spPr>
        </p:pic>
        <p:sp>
          <p:nvSpPr>
            <p:cNvPr id="32" name="TextBox 31"/>
            <p:cNvSpPr txBox="1"/>
            <p:nvPr/>
          </p:nvSpPr>
          <p:spPr>
            <a:xfrm>
              <a:off x="6934200" y="1828800"/>
              <a:ext cx="1219200" cy="369332"/>
            </a:xfrm>
            <a:prstGeom prst="rect">
              <a:avLst/>
            </a:prstGeom>
            <a:noFill/>
          </p:spPr>
          <p:txBody>
            <a:bodyPr wrap="square" rtlCol="0">
              <a:spAutoFit/>
            </a:bodyPr>
            <a:lstStyle/>
            <a:p>
              <a:r>
                <a:rPr lang="en-US" dirty="0" smtClean="0"/>
                <a:t>Best Fit</a:t>
              </a:r>
              <a:endParaRPr lang="en-US" dirty="0"/>
            </a:p>
          </p:txBody>
        </p:sp>
      </p:grpSp>
      <p:grpSp>
        <p:nvGrpSpPr>
          <p:cNvPr id="36" name="Group 35"/>
          <p:cNvGrpSpPr/>
          <p:nvPr/>
        </p:nvGrpSpPr>
        <p:grpSpPr>
          <a:xfrm>
            <a:off x="1295400" y="2133600"/>
            <a:ext cx="5638800" cy="4267200"/>
            <a:chOff x="1295400" y="2133600"/>
            <a:chExt cx="5638800" cy="4267200"/>
          </a:xfrm>
        </p:grpSpPr>
        <p:pic>
          <p:nvPicPr>
            <p:cNvPr id="34" name="Picture 12"/>
            <p:cNvPicPr>
              <a:picLocks noChangeAspect="1" noChangeArrowheads="1"/>
            </p:cNvPicPr>
            <p:nvPr/>
          </p:nvPicPr>
          <p:blipFill>
            <a:blip r:embed="rId10" cstate="print"/>
            <a:srcRect/>
            <a:stretch>
              <a:fillRect/>
            </a:stretch>
          </p:blipFill>
          <p:spPr bwMode="auto">
            <a:xfrm>
              <a:off x="1295400" y="2133600"/>
              <a:ext cx="5638800" cy="4267200"/>
            </a:xfrm>
            <a:prstGeom prst="rect">
              <a:avLst/>
            </a:prstGeom>
            <a:noFill/>
            <a:ln w="9525">
              <a:noFill/>
              <a:miter lim="800000"/>
              <a:headEnd/>
              <a:tailEnd/>
            </a:ln>
          </p:spPr>
        </p:pic>
        <p:sp>
          <p:nvSpPr>
            <p:cNvPr id="35" name="TextBox 34"/>
            <p:cNvSpPr txBox="1"/>
            <p:nvPr/>
          </p:nvSpPr>
          <p:spPr>
            <a:xfrm>
              <a:off x="4648200" y="2133600"/>
              <a:ext cx="1371600" cy="369332"/>
            </a:xfrm>
            <a:prstGeom prst="rect">
              <a:avLst/>
            </a:prstGeom>
            <a:noFill/>
          </p:spPr>
          <p:txBody>
            <a:bodyPr wrap="square" rtlCol="0">
              <a:spAutoFit/>
            </a:bodyPr>
            <a:lstStyle/>
            <a:p>
              <a:r>
                <a:rPr lang="en-US" dirty="0" smtClean="0"/>
                <a:t>Best Fit</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3" grpId="0" animBg="1"/>
      <p:bldP spid="20" grpId="0" animBg="1"/>
      <p:bldP spid="19" grpId="0" animBg="1"/>
      <p:bldP spid="16" grpId="0" animBg="1"/>
      <p:bldP spid="13" grpId="0" animBg="1"/>
      <p:bldP spid="12" grpId="0" animBg="1"/>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a:t>
            </a:r>
            <a:endParaRPr lang="en-US" b="1" dirty="0"/>
          </a:p>
        </p:txBody>
      </p:sp>
      <p:sp>
        <p:nvSpPr>
          <p:cNvPr id="3" name="Content Placeholder 2"/>
          <p:cNvSpPr>
            <a:spLocks noGrp="1"/>
          </p:cNvSpPr>
          <p:nvPr>
            <p:ph idx="1"/>
          </p:nvPr>
        </p:nvSpPr>
        <p:spPr>
          <a:xfrm>
            <a:off x="457200" y="1295400"/>
            <a:ext cx="6248400" cy="5257800"/>
          </a:xfrm>
        </p:spPr>
        <p:txBody>
          <a:bodyPr>
            <a:normAutofit fontScale="55000" lnSpcReduction="20000"/>
          </a:bodyPr>
          <a:lstStyle/>
          <a:p>
            <a:r>
              <a:rPr lang="en-US" sz="3800" dirty="0" smtClean="0"/>
              <a:t>Consider a system which has LA=7bits ,PA=6bits ,page size = 8words,then calculate no. of pages and no. of frames.</a:t>
            </a:r>
          </a:p>
          <a:p>
            <a:endParaRPr lang="en-US" sz="2800" dirty="0" smtClean="0"/>
          </a:p>
          <a:p>
            <a:r>
              <a:rPr lang="en-US" sz="4400" dirty="0" smtClean="0"/>
              <a:t>Answer:</a:t>
            </a:r>
          </a:p>
          <a:p>
            <a:pPr>
              <a:buNone/>
            </a:pPr>
            <a:r>
              <a:rPr lang="en-US" sz="4400" dirty="0" smtClean="0"/>
              <a:t>  LA =</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r>
              <a:rPr lang="en-US" sz="3600" dirty="0" smtClean="0"/>
              <a:t>Page size =8 words ,to represent 8 we need </a:t>
            </a:r>
          </a:p>
          <a:p>
            <a:pPr>
              <a:buNone/>
            </a:pPr>
            <a:r>
              <a:rPr lang="en-US" sz="3600" dirty="0" smtClean="0"/>
              <a:t> 2</a:t>
            </a:r>
            <a:r>
              <a:rPr lang="en-US" sz="3600" baseline="30000" dirty="0" smtClean="0"/>
              <a:t>3 </a:t>
            </a:r>
            <a:r>
              <a:rPr lang="en-US" sz="3600" dirty="0" smtClean="0"/>
              <a:t>= 8</a:t>
            </a:r>
          </a:p>
          <a:p>
            <a:pPr>
              <a:buNone/>
            </a:pPr>
            <a:r>
              <a:rPr lang="en-US" sz="3600" dirty="0" smtClean="0"/>
              <a:t>To represent page size we need 3 bits.</a:t>
            </a:r>
          </a:p>
          <a:p>
            <a:pPr>
              <a:buNone/>
            </a:pPr>
            <a:endParaRPr lang="en-US" sz="2800" dirty="0" smtClean="0"/>
          </a:p>
          <a:p>
            <a:pPr>
              <a:buNone/>
            </a:pPr>
            <a:r>
              <a:rPr lang="en-US" sz="2800" baseline="30000" dirty="0" smtClean="0"/>
              <a:t> </a:t>
            </a:r>
          </a:p>
          <a:p>
            <a:pPr>
              <a:buNone/>
            </a:pPr>
            <a:endParaRPr lang="en-US" dirty="0" smtClean="0"/>
          </a:p>
          <a:p>
            <a:pPr>
              <a:buNone/>
            </a:pPr>
            <a:r>
              <a:rPr lang="en-US" sz="2800" baseline="30000" dirty="0" smtClean="0"/>
              <a:t> 	</a:t>
            </a:r>
            <a:endParaRPr lang="en-US" sz="2800" dirty="0"/>
          </a:p>
        </p:txBody>
      </p:sp>
      <p:grpSp>
        <p:nvGrpSpPr>
          <p:cNvPr id="12" name="Group 11"/>
          <p:cNvGrpSpPr/>
          <p:nvPr/>
        </p:nvGrpSpPr>
        <p:grpSpPr>
          <a:xfrm>
            <a:off x="1447800" y="2286000"/>
            <a:ext cx="2895600" cy="1676400"/>
            <a:chOff x="1371600" y="3479800"/>
            <a:chExt cx="2409825" cy="2159000"/>
          </a:xfrm>
        </p:grpSpPr>
        <p:grpSp>
          <p:nvGrpSpPr>
            <p:cNvPr id="10" name="Group 9"/>
            <p:cNvGrpSpPr/>
            <p:nvPr/>
          </p:nvGrpSpPr>
          <p:grpSpPr>
            <a:xfrm>
              <a:off x="1371600" y="4114801"/>
              <a:ext cx="2409825" cy="1523999"/>
              <a:chOff x="1371600" y="4114801"/>
              <a:chExt cx="2409825" cy="1523999"/>
            </a:xfrm>
          </p:grpSpPr>
          <p:pic>
            <p:nvPicPr>
              <p:cNvPr id="82947" name="Picture 3"/>
              <p:cNvPicPr>
                <a:picLocks noChangeAspect="1" noChangeArrowheads="1"/>
              </p:cNvPicPr>
              <p:nvPr/>
            </p:nvPicPr>
            <p:blipFill>
              <a:blip r:embed="rId2" cstate="print"/>
              <a:srcRect/>
              <a:stretch>
                <a:fillRect/>
              </a:stretch>
            </p:blipFill>
            <p:spPr bwMode="auto">
              <a:xfrm>
                <a:off x="1371600" y="4143375"/>
                <a:ext cx="2409825" cy="1495425"/>
              </a:xfrm>
              <a:prstGeom prst="rect">
                <a:avLst/>
              </a:prstGeom>
              <a:noFill/>
              <a:ln w="9525">
                <a:noFill/>
                <a:miter lim="800000"/>
                <a:headEnd/>
                <a:tailEnd/>
              </a:ln>
            </p:spPr>
          </p:pic>
          <p:cxnSp>
            <p:nvCxnSpPr>
              <p:cNvPr id="8" name="Straight Arrow Connector 7"/>
              <p:cNvCxnSpPr/>
              <p:nvPr/>
            </p:nvCxnSpPr>
            <p:spPr>
              <a:xfrm>
                <a:off x="1600200" y="4114801"/>
                <a:ext cx="20574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2362200" y="3479800"/>
              <a:ext cx="533400" cy="381000"/>
            </a:xfrm>
            <a:prstGeom prst="rect">
              <a:avLst/>
            </a:prstGeom>
            <a:noFill/>
          </p:spPr>
          <p:txBody>
            <a:bodyPr wrap="square" rtlCol="0">
              <a:spAutoFit/>
            </a:bodyPr>
            <a:lstStyle/>
            <a:p>
              <a:r>
                <a:rPr lang="en-US" dirty="0" smtClean="0"/>
                <a:t>n</a:t>
              </a:r>
              <a:endParaRPr lang="en-US" dirty="0"/>
            </a:p>
          </p:txBody>
        </p:sp>
      </p:grpSp>
      <p:pic>
        <p:nvPicPr>
          <p:cNvPr id="82948" name="Picture 4"/>
          <p:cNvPicPr>
            <a:picLocks noChangeAspect="1" noChangeArrowheads="1"/>
          </p:cNvPicPr>
          <p:nvPr/>
        </p:nvPicPr>
        <p:blipFill>
          <a:blip r:embed="rId3" cstate="print"/>
          <a:srcRect/>
          <a:stretch>
            <a:fillRect/>
          </a:stretch>
        </p:blipFill>
        <p:spPr bwMode="auto">
          <a:xfrm>
            <a:off x="6877050" y="0"/>
            <a:ext cx="2266950" cy="3048000"/>
          </a:xfrm>
          <a:prstGeom prst="rect">
            <a:avLst/>
          </a:prstGeom>
          <a:noFill/>
          <a:ln w="9525">
            <a:noFill/>
            <a:miter lim="800000"/>
            <a:headEnd/>
            <a:tailEnd/>
          </a:ln>
        </p:spPr>
      </p:pic>
      <p:cxnSp>
        <p:nvCxnSpPr>
          <p:cNvPr id="24" name="Straight Connector 23"/>
          <p:cNvCxnSpPr/>
          <p:nvPr/>
        </p:nvCxnSpPr>
        <p:spPr>
          <a:xfrm>
            <a:off x="5105400" y="3505200"/>
            <a:ext cx="76200" cy="31242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34000" y="3581400"/>
            <a:ext cx="990600" cy="369332"/>
          </a:xfrm>
          <a:prstGeom prst="rect">
            <a:avLst/>
          </a:prstGeom>
          <a:noFill/>
        </p:spPr>
        <p:txBody>
          <a:bodyPr wrap="square" rtlCol="0">
            <a:spAutoFit/>
          </a:bodyPr>
          <a:lstStyle/>
          <a:p>
            <a:r>
              <a:rPr lang="en-US" dirty="0" smtClean="0"/>
              <a:t>PA</a:t>
            </a:r>
            <a:endParaRPr lang="en-US" dirty="0"/>
          </a:p>
        </p:txBody>
      </p:sp>
      <p:pic>
        <p:nvPicPr>
          <p:cNvPr id="82949" name="Picture 5"/>
          <p:cNvPicPr>
            <a:picLocks noChangeAspect="1" noChangeArrowheads="1"/>
          </p:cNvPicPr>
          <p:nvPr/>
        </p:nvPicPr>
        <p:blipFill>
          <a:blip r:embed="rId4" cstate="print"/>
          <a:srcRect/>
          <a:stretch>
            <a:fillRect/>
          </a:stretch>
        </p:blipFill>
        <p:spPr bwMode="auto">
          <a:xfrm>
            <a:off x="6096000" y="3429000"/>
            <a:ext cx="2209800" cy="1447800"/>
          </a:xfrm>
          <a:prstGeom prst="rect">
            <a:avLst/>
          </a:prstGeom>
          <a:noFill/>
          <a:ln w="9525">
            <a:noFill/>
            <a:miter lim="800000"/>
            <a:headEnd/>
            <a:tailEnd/>
          </a:ln>
        </p:spPr>
      </p:pic>
      <p:sp>
        <p:nvSpPr>
          <p:cNvPr id="39" name="TextBox 38"/>
          <p:cNvSpPr txBox="1"/>
          <p:nvPr/>
        </p:nvSpPr>
        <p:spPr>
          <a:xfrm>
            <a:off x="6019800" y="4724401"/>
            <a:ext cx="1143000" cy="276999"/>
          </a:xfrm>
          <a:prstGeom prst="rect">
            <a:avLst/>
          </a:prstGeom>
          <a:noFill/>
        </p:spPr>
        <p:txBody>
          <a:bodyPr wrap="square" rtlCol="0">
            <a:spAutoFit/>
          </a:bodyPr>
          <a:lstStyle/>
          <a:p>
            <a:pPr algn="ctr"/>
            <a:r>
              <a:rPr lang="en-US" sz="1200" dirty="0" smtClean="0"/>
              <a:t>Frame number</a:t>
            </a:r>
            <a:endParaRPr lang="en-US" sz="1200" dirty="0"/>
          </a:p>
        </p:txBody>
      </p:sp>
      <p:sp>
        <p:nvSpPr>
          <p:cNvPr id="40" name="TextBox 39"/>
          <p:cNvSpPr txBox="1"/>
          <p:nvPr/>
        </p:nvSpPr>
        <p:spPr>
          <a:xfrm>
            <a:off x="7239000" y="4724400"/>
            <a:ext cx="1143000" cy="276999"/>
          </a:xfrm>
          <a:prstGeom prst="rect">
            <a:avLst/>
          </a:prstGeom>
          <a:noFill/>
        </p:spPr>
        <p:txBody>
          <a:bodyPr wrap="square" rtlCol="0">
            <a:spAutoFit/>
          </a:bodyPr>
          <a:lstStyle/>
          <a:p>
            <a:pPr algn="ctr"/>
            <a:r>
              <a:rPr lang="en-US" sz="1200" dirty="0" smtClean="0"/>
              <a:t>Size of  frame</a:t>
            </a:r>
            <a:endParaRPr lang="en-US" sz="1200" dirty="0"/>
          </a:p>
        </p:txBody>
      </p:sp>
      <p:grpSp>
        <p:nvGrpSpPr>
          <p:cNvPr id="63" name="Group 62"/>
          <p:cNvGrpSpPr/>
          <p:nvPr/>
        </p:nvGrpSpPr>
        <p:grpSpPr>
          <a:xfrm>
            <a:off x="914400" y="5498068"/>
            <a:ext cx="3962400" cy="978932"/>
            <a:chOff x="914400" y="5498068"/>
            <a:chExt cx="3962400" cy="978932"/>
          </a:xfrm>
        </p:grpSpPr>
        <p:grpSp>
          <p:nvGrpSpPr>
            <p:cNvPr id="25" name="Group 24"/>
            <p:cNvGrpSpPr/>
            <p:nvPr/>
          </p:nvGrpSpPr>
          <p:grpSpPr>
            <a:xfrm>
              <a:off x="914400" y="5498068"/>
              <a:ext cx="2057400" cy="978932"/>
              <a:chOff x="914400" y="5345668"/>
              <a:chExt cx="2057400" cy="978932"/>
            </a:xfrm>
          </p:grpSpPr>
          <p:grpSp>
            <p:nvGrpSpPr>
              <p:cNvPr id="17" name="Group 16"/>
              <p:cNvGrpSpPr/>
              <p:nvPr/>
            </p:nvGrpSpPr>
            <p:grpSpPr>
              <a:xfrm>
                <a:off x="914400" y="5715000"/>
                <a:ext cx="2057400" cy="609600"/>
                <a:chOff x="838200" y="4953000"/>
                <a:chExt cx="2590800" cy="838200"/>
              </a:xfrm>
            </p:grpSpPr>
            <p:sp>
              <p:nvSpPr>
                <p:cNvPr id="14" name="Rectangle 13"/>
                <p:cNvSpPr/>
                <p:nvPr/>
              </p:nvSpPr>
              <p:spPr>
                <a:xfrm>
                  <a:off x="838200" y="4953000"/>
                  <a:ext cx="25908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Connector 15"/>
                <p:cNvCxnSpPr>
                  <a:stCxn id="14" idx="0"/>
                  <a:endCxn id="14" idx="2"/>
                </p:cNvCxnSpPr>
                <p:nvPr/>
              </p:nvCxnSpPr>
              <p:spPr>
                <a:xfrm>
                  <a:off x="2133600" y="4953000"/>
                  <a:ext cx="0" cy="83820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8" name="TextBox 17"/>
              <p:cNvSpPr txBox="1"/>
              <p:nvPr/>
            </p:nvSpPr>
            <p:spPr>
              <a:xfrm>
                <a:off x="1066800" y="5879068"/>
                <a:ext cx="990600" cy="369332"/>
              </a:xfrm>
              <a:prstGeom prst="rect">
                <a:avLst/>
              </a:prstGeom>
              <a:noFill/>
            </p:spPr>
            <p:txBody>
              <a:bodyPr wrap="square" rtlCol="0">
                <a:spAutoFit/>
              </a:bodyPr>
              <a:lstStyle/>
              <a:p>
                <a:pPr algn="ctr"/>
                <a:r>
                  <a:rPr lang="en-US" dirty="0" smtClean="0"/>
                  <a:t>4</a:t>
                </a:r>
                <a:endParaRPr lang="en-US" dirty="0"/>
              </a:p>
            </p:txBody>
          </p:sp>
          <p:sp>
            <p:nvSpPr>
              <p:cNvPr id="19" name="TextBox 18"/>
              <p:cNvSpPr txBox="1"/>
              <p:nvPr/>
            </p:nvSpPr>
            <p:spPr>
              <a:xfrm>
                <a:off x="1981200" y="5867400"/>
                <a:ext cx="990600" cy="369332"/>
              </a:xfrm>
              <a:prstGeom prst="rect">
                <a:avLst/>
              </a:prstGeom>
              <a:noFill/>
            </p:spPr>
            <p:txBody>
              <a:bodyPr wrap="square" rtlCol="0">
                <a:spAutoFit/>
              </a:bodyPr>
              <a:lstStyle/>
              <a:p>
                <a:pPr algn="ctr"/>
                <a:r>
                  <a:rPr lang="en-US" dirty="0" smtClean="0"/>
                  <a:t>3</a:t>
                </a:r>
                <a:endParaRPr lang="en-US" dirty="0"/>
              </a:p>
            </p:txBody>
          </p:sp>
          <p:cxnSp>
            <p:nvCxnSpPr>
              <p:cNvPr id="21" name="Straight Arrow Connector 20"/>
              <p:cNvCxnSpPr/>
              <p:nvPr/>
            </p:nvCxnSpPr>
            <p:spPr>
              <a:xfrm>
                <a:off x="914400" y="5562600"/>
                <a:ext cx="20574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47800" y="5345668"/>
                <a:ext cx="990600" cy="369332"/>
              </a:xfrm>
              <a:prstGeom prst="rect">
                <a:avLst/>
              </a:prstGeom>
              <a:noFill/>
            </p:spPr>
            <p:txBody>
              <a:bodyPr wrap="square" rtlCol="0">
                <a:spAutoFit/>
              </a:bodyPr>
              <a:lstStyle/>
              <a:p>
                <a:pPr algn="ctr"/>
                <a:r>
                  <a:rPr lang="en-US" dirty="0" smtClean="0"/>
                  <a:t>7</a:t>
                </a:r>
                <a:endParaRPr lang="en-US" dirty="0"/>
              </a:p>
            </p:txBody>
          </p:sp>
        </p:grpSp>
        <p:sp>
          <p:nvSpPr>
            <p:cNvPr id="60" name="TextBox 59"/>
            <p:cNvSpPr txBox="1"/>
            <p:nvPr/>
          </p:nvSpPr>
          <p:spPr>
            <a:xfrm>
              <a:off x="3352800" y="5562600"/>
              <a:ext cx="1524000" cy="369332"/>
            </a:xfrm>
            <a:prstGeom prst="rect">
              <a:avLst/>
            </a:prstGeom>
            <a:noFill/>
          </p:spPr>
          <p:txBody>
            <a:bodyPr wrap="square" rtlCol="0">
              <a:spAutoFit/>
            </a:bodyPr>
            <a:lstStyle/>
            <a:p>
              <a:r>
                <a:rPr lang="en-US" dirty="0" smtClean="0"/>
                <a:t>2</a:t>
              </a:r>
              <a:r>
                <a:rPr lang="en-US" baseline="30000" dirty="0" smtClean="0"/>
                <a:t>4</a:t>
              </a:r>
              <a:r>
                <a:rPr lang="en-US" dirty="0" smtClean="0"/>
                <a:t>  = 16 pages </a:t>
              </a:r>
              <a:endParaRPr lang="en-US" dirty="0"/>
            </a:p>
          </p:txBody>
        </p:sp>
      </p:grpSp>
      <p:grpSp>
        <p:nvGrpSpPr>
          <p:cNvPr id="62" name="Group 61"/>
          <p:cNvGrpSpPr/>
          <p:nvPr/>
        </p:nvGrpSpPr>
        <p:grpSpPr>
          <a:xfrm>
            <a:off x="6096000" y="5334000"/>
            <a:ext cx="2057400" cy="1436132"/>
            <a:chOff x="6096000" y="5334000"/>
            <a:chExt cx="2057400" cy="1436132"/>
          </a:xfrm>
        </p:grpSpPr>
        <p:grpSp>
          <p:nvGrpSpPr>
            <p:cNvPr id="52" name="Group 51"/>
            <p:cNvGrpSpPr/>
            <p:nvPr/>
          </p:nvGrpSpPr>
          <p:grpSpPr>
            <a:xfrm>
              <a:off x="6096000" y="5334000"/>
              <a:ext cx="2057400" cy="978932"/>
              <a:chOff x="914400" y="5345668"/>
              <a:chExt cx="2057400" cy="978932"/>
            </a:xfrm>
          </p:grpSpPr>
          <p:grpSp>
            <p:nvGrpSpPr>
              <p:cNvPr id="53" name="Group 52"/>
              <p:cNvGrpSpPr/>
              <p:nvPr/>
            </p:nvGrpSpPr>
            <p:grpSpPr>
              <a:xfrm>
                <a:off x="914400" y="5715000"/>
                <a:ext cx="2057400" cy="609600"/>
                <a:chOff x="838200" y="4953000"/>
                <a:chExt cx="2590800" cy="838200"/>
              </a:xfrm>
            </p:grpSpPr>
            <p:sp>
              <p:nvSpPr>
                <p:cNvPr id="58" name="Rectangle 57"/>
                <p:cNvSpPr/>
                <p:nvPr/>
              </p:nvSpPr>
              <p:spPr>
                <a:xfrm>
                  <a:off x="838200" y="4953000"/>
                  <a:ext cx="25908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9" name="Straight Connector 58"/>
                <p:cNvCxnSpPr>
                  <a:stCxn id="58" idx="0"/>
                  <a:endCxn id="58" idx="2"/>
                </p:cNvCxnSpPr>
                <p:nvPr/>
              </p:nvCxnSpPr>
              <p:spPr>
                <a:xfrm>
                  <a:off x="2133600" y="4953000"/>
                  <a:ext cx="0" cy="838200"/>
                </a:xfrm>
                <a:prstGeom prst="line">
                  <a:avLst/>
                </a:prstGeom>
              </p:spPr>
              <p:style>
                <a:lnRef idx="2">
                  <a:schemeClr val="accent6"/>
                </a:lnRef>
                <a:fillRef idx="0">
                  <a:schemeClr val="accent6"/>
                </a:fillRef>
                <a:effectRef idx="1">
                  <a:schemeClr val="accent6"/>
                </a:effectRef>
                <a:fontRef idx="minor">
                  <a:schemeClr val="tx1"/>
                </a:fontRef>
              </p:style>
            </p:cxnSp>
          </p:grpSp>
          <p:sp>
            <p:nvSpPr>
              <p:cNvPr id="54" name="TextBox 53"/>
              <p:cNvSpPr txBox="1"/>
              <p:nvPr/>
            </p:nvSpPr>
            <p:spPr>
              <a:xfrm>
                <a:off x="1066800" y="5867400"/>
                <a:ext cx="990600" cy="369332"/>
              </a:xfrm>
              <a:prstGeom prst="rect">
                <a:avLst/>
              </a:prstGeom>
              <a:noFill/>
            </p:spPr>
            <p:txBody>
              <a:bodyPr wrap="square" rtlCol="0">
                <a:spAutoFit/>
              </a:bodyPr>
              <a:lstStyle/>
              <a:p>
                <a:pPr algn="ctr"/>
                <a:r>
                  <a:rPr lang="en-US" dirty="0" smtClean="0"/>
                  <a:t>3</a:t>
                </a:r>
                <a:endParaRPr lang="en-US" dirty="0"/>
              </a:p>
            </p:txBody>
          </p:sp>
          <p:sp>
            <p:nvSpPr>
              <p:cNvPr id="55" name="TextBox 54"/>
              <p:cNvSpPr txBox="1"/>
              <p:nvPr/>
            </p:nvSpPr>
            <p:spPr>
              <a:xfrm>
                <a:off x="1981200" y="5867400"/>
                <a:ext cx="990600" cy="369332"/>
              </a:xfrm>
              <a:prstGeom prst="rect">
                <a:avLst/>
              </a:prstGeom>
              <a:noFill/>
            </p:spPr>
            <p:txBody>
              <a:bodyPr wrap="square" rtlCol="0">
                <a:spAutoFit/>
              </a:bodyPr>
              <a:lstStyle/>
              <a:p>
                <a:pPr algn="ctr"/>
                <a:r>
                  <a:rPr lang="en-US" dirty="0" smtClean="0"/>
                  <a:t>3</a:t>
                </a:r>
                <a:endParaRPr lang="en-US" dirty="0"/>
              </a:p>
            </p:txBody>
          </p:sp>
          <p:cxnSp>
            <p:nvCxnSpPr>
              <p:cNvPr id="56" name="Straight Arrow Connector 55"/>
              <p:cNvCxnSpPr/>
              <p:nvPr/>
            </p:nvCxnSpPr>
            <p:spPr>
              <a:xfrm>
                <a:off x="914400" y="5562600"/>
                <a:ext cx="20574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447800" y="5345668"/>
                <a:ext cx="990600" cy="369332"/>
              </a:xfrm>
              <a:prstGeom prst="rect">
                <a:avLst/>
              </a:prstGeom>
              <a:noFill/>
            </p:spPr>
            <p:txBody>
              <a:bodyPr wrap="square" rtlCol="0">
                <a:spAutoFit/>
              </a:bodyPr>
              <a:lstStyle/>
              <a:p>
                <a:pPr algn="ctr"/>
                <a:r>
                  <a:rPr lang="en-US" dirty="0" smtClean="0"/>
                  <a:t>6</a:t>
                </a:r>
                <a:endParaRPr lang="en-US" dirty="0"/>
              </a:p>
            </p:txBody>
          </p:sp>
        </p:grpSp>
        <p:sp>
          <p:nvSpPr>
            <p:cNvPr id="61" name="TextBox 60"/>
            <p:cNvSpPr txBox="1"/>
            <p:nvPr/>
          </p:nvSpPr>
          <p:spPr>
            <a:xfrm>
              <a:off x="6400800" y="6400800"/>
              <a:ext cx="1524000" cy="369332"/>
            </a:xfrm>
            <a:prstGeom prst="rect">
              <a:avLst/>
            </a:prstGeom>
            <a:noFill/>
          </p:spPr>
          <p:txBody>
            <a:bodyPr wrap="square" rtlCol="0">
              <a:spAutoFit/>
            </a:bodyPr>
            <a:lstStyle/>
            <a:p>
              <a:r>
                <a:rPr lang="en-US" dirty="0" smtClean="0"/>
                <a:t>2</a:t>
              </a:r>
              <a:r>
                <a:rPr lang="en-US" baseline="30000" dirty="0" smtClean="0"/>
                <a:t>3</a:t>
              </a:r>
              <a:r>
                <a:rPr lang="en-US" dirty="0" smtClean="0"/>
                <a:t>  = 8Frames </a:t>
              </a:r>
              <a:endParaRPr lang="en-US" dirty="0"/>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Physical and Logical Address Space</a:t>
            </a:r>
            <a:br>
              <a:rPr lang="en-US" b="1" dirty="0" smtClean="0"/>
            </a:br>
            <a:endParaRPr lang="en-US" b="1" dirty="0"/>
          </a:p>
        </p:txBody>
      </p:sp>
      <p:sp>
        <p:nvSpPr>
          <p:cNvPr id="3" name="Content Placeholder 2"/>
          <p:cNvSpPr>
            <a:spLocks noGrp="1"/>
          </p:cNvSpPr>
          <p:nvPr>
            <p:ph idx="1"/>
          </p:nvPr>
        </p:nvSpPr>
        <p:spPr>
          <a:xfrm>
            <a:off x="457200" y="1066800"/>
            <a:ext cx="8229600" cy="5562600"/>
          </a:xfrm>
        </p:spPr>
        <p:txBody>
          <a:bodyPr>
            <a:normAutofit fontScale="70000" lnSpcReduction="20000"/>
          </a:bodyPr>
          <a:lstStyle/>
          <a:p>
            <a:r>
              <a:rPr lang="en-US" dirty="0" smtClean="0"/>
              <a:t>Physical Address Space = Size of the Main Memory</a:t>
            </a:r>
            <a:br>
              <a:rPr lang="en-US" dirty="0" smtClean="0"/>
            </a:br>
            <a:r>
              <a:rPr lang="en-US" dirty="0" smtClean="0"/>
              <a:t/>
            </a:r>
            <a:br>
              <a:rPr lang="en-US" dirty="0" smtClean="0"/>
            </a:br>
            <a:r>
              <a:rPr lang="en-US" dirty="0" smtClean="0"/>
              <a:t>If, physical address space = 64 KB = 2 ^ 6 KB = 2 ^ 6 X 2 ^ 10 Bytes = 2 ^ 16 bytes</a:t>
            </a:r>
            <a:br>
              <a:rPr lang="en-US" dirty="0" smtClean="0"/>
            </a:br>
            <a:r>
              <a:rPr lang="en-US" dirty="0" smtClean="0"/>
              <a:t/>
            </a:r>
            <a:br>
              <a:rPr lang="en-US" dirty="0" smtClean="0"/>
            </a:br>
            <a:r>
              <a:rPr lang="en-US" dirty="0" smtClean="0"/>
              <a:t>Let us consider,</a:t>
            </a:r>
            <a:br>
              <a:rPr lang="en-US" dirty="0" smtClean="0"/>
            </a:br>
            <a:r>
              <a:rPr lang="en-US" dirty="0" smtClean="0"/>
              <a:t>word size = 8 Bytes = 2 ^ 3 Bytes</a:t>
            </a:r>
            <a:br>
              <a:rPr lang="en-US" dirty="0" smtClean="0"/>
            </a:br>
            <a:r>
              <a:rPr lang="en-US" dirty="0" smtClean="0"/>
              <a:t/>
            </a:r>
            <a:br>
              <a:rPr lang="en-US" dirty="0" smtClean="0"/>
            </a:br>
            <a:r>
              <a:rPr lang="en-US" dirty="0" smtClean="0"/>
              <a:t>Hence,</a:t>
            </a:r>
            <a:br>
              <a:rPr lang="en-US" dirty="0" smtClean="0"/>
            </a:br>
            <a:r>
              <a:rPr lang="en-US" dirty="0" smtClean="0"/>
              <a:t>  words in Physical address space = (2 ^ 16) / (2 ^ 3) = 2 ^ 13 Words</a:t>
            </a:r>
            <a:br>
              <a:rPr lang="en-US" dirty="0" smtClean="0"/>
            </a:br>
            <a:r>
              <a:rPr lang="en-US" dirty="0" smtClean="0"/>
              <a:t/>
            </a:r>
            <a:br>
              <a:rPr lang="en-US" dirty="0" smtClean="0"/>
            </a:br>
            <a:r>
              <a:rPr lang="en-US" dirty="0" smtClean="0"/>
              <a:t>Therefore,</a:t>
            </a:r>
            <a:br>
              <a:rPr lang="en-US" dirty="0" smtClean="0"/>
            </a:br>
            <a:r>
              <a:rPr lang="en-US" dirty="0" smtClean="0"/>
              <a:t>Physical Address = 13 bits</a:t>
            </a:r>
            <a:br>
              <a:rPr lang="en-US" dirty="0" smtClean="0"/>
            </a:br>
            <a:r>
              <a:rPr lang="en-US" dirty="0" smtClean="0"/>
              <a:t/>
            </a:r>
            <a:br>
              <a:rPr lang="en-US" dirty="0" smtClean="0"/>
            </a:br>
            <a:r>
              <a:rPr lang="en-US" dirty="0" smtClean="0"/>
              <a:t>In General,</a:t>
            </a:r>
            <a:br>
              <a:rPr lang="en-US" dirty="0" smtClean="0"/>
            </a:br>
            <a:r>
              <a:rPr lang="en-US" dirty="0" smtClean="0"/>
              <a:t>If, Physical Address Space = N Words</a:t>
            </a:r>
            <a:br>
              <a:rPr lang="en-US" dirty="0" smtClean="0"/>
            </a:br>
            <a:r>
              <a:rPr lang="en-US" dirty="0" smtClean="0"/>
              <a:t/>
            </a:r>
            <a:br>
              <a:rPr lang="en-US" dirty="0" smtClean="0"/>
            </a:br>
            <a:r>
              <a:rPr lang="en-US" dirty="0" smtClean="0"/>
              <a:t>then, Physical Address = log</a:t>
            </a:r>
            <a:r>
              <a:rPr lang="en-US" baseline="-25000" dirty="0" smtClean="0"/>
              <a:t>2</a:t>
            </a:r>
            <a:r>
              <a:rPr lang="en-US" dirty="0" smtClean="0"/>
              <a:t> N</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685800"/>
          </a:xfrm>
        </p:spPr>
        <p:txBody>
          <a:bodyPr>
            <a:noAutofit/>
          </a:bodyPr>
          <a:lstStyle/>
          <a:p>
            <a:r>
              <a:rPr lang="en-US" sz="3600" b="1" dirty="0" smtClean="0"/>
              <a:t>Physical and Logical Address Space</a:t>
            </a:r>
            <a:endParaRPr lang="en-US" sz="3600" b="1" dirty="0"/>
          </a:p>
        </p:txBody>
      </p:sp>
      <p:pic>
        <p:nvPicPr>
          <p:cNvPr id="83970" name="Picture 2"/>
          <p:cNvPicPr>
            <a:picLocks noChangeAspect="1" noChangeArrowheads="1"/>
          </p:cNvPicPr>
          <p:nvPr/>
        </p:nvPicPr>
        <p:blipFill>
          <a:blip r:embed="rId2" cstate="print"/>
          <a:srcRect/>
          <a:stretch>
            <a:fillRect/>
          </a:stretch>
        </p:blipFill>
        <p:spPr bwMode="auto">
          <a:xfrm>
            <a:off x="457200" y="838200"/>
            <a:ext cx="6172200" cy="2514600"/>
          </a:xfrm>
          <a:prstGeom prst="rect">
            <a:avLst/>
          </a:prstGeom>
          <a:noFill/>
          <a:ln w="9525">
            <a:noFill/>
            <a:miter lim="800000"/>
            <a:headEnd/>
            <a:tailEnd/>
          </a:ln>
        </p:spPr>
      </p:pic>
      <p:pic>
        <p:nvPicPr>
          <p:cNvPr id="83971" name="Picture 3"/>
          <p:cNvPicPr>
            <a:picLocks noChangeAspect="1" noChangeArrowheads="1"/>
          </p:cNvPicPr>
          <p:nvPr/>
        </p:nvPicPr>
        <p:blipFill>
          <a:blip r:embed="rId3" cstate="print"/>
          <a:srcRect/>
          <a:stretch>
            <a:fillRect/>
          </a:stretch>
        </p:blipFill>
        <p:spPr bwMode="auto">
          <a:xfrm>
            <a:off x="304800" y="3200400"/>
            <a:ext cx="5486400" cy="1447800"/>
          </a:xfrm>
          <a:prstGeom prst="rect">
            <a:avLst/>
          </a:prstGeom>
          <a:noFill/>
          <a:ln w="9525">
            <a:noFill/>
            <a:miter lim="800000"/>
            <a:headEnd/>
            <a:tailEnd/>
          </a:ln>
        </p:spPr>
      </p:pic>
      <p:pic>
        <p:nvPicPr>
          <p:cNvPr id="83972" name="Picture 4"/>
          <p:cNvPicPr>
            <a:picLocks noChangeAspect="1" noChangeArrowheads="1"/>
          </p:cNvPicPr>
          <p:nvPr/>
        </p:nvPicPr>
        <p:blipFill>
          <a:blip r:embed="rId4" cstate="print"/>
          <a:srcRect/>
          <a:stretch>
            <a:fillRect/>
          </a:stretch>
        </p:blipFill>
        <p:spPr bwMode="auto">
          <a:xfrm>
            <a:off x="609600" y="4572000"/>
            <a:ext cx="81248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685800"/>
          </a:xfrm>
        </p:spPr>
        <p:txBody>
          <a:bodyPr>
            <a:noAutofit/>
          </a:bodyPr>
          <a:lstStyle/>
          <a:p>
            <a:r>
              <a:rPr lang="en-US" sz="3600" b="1" dirty="0" smtClean="0"/>
              <a:t>Physical and Logical Address Space</a:t>
            </a:r>
            <a:endParaRPr lang="en-US" sz="3600" b="1" dirty="0"/>
          </a:p>
        </p:txBody>
      </p:sp>
      <p:pic>
        <p:nvPicPr>
          <p:cNvPr id="83972" name="Picture 4"/>
          <p:cNvPicPr>
            <a:picLocks noChangeAspect="1" noChangeArrowheads="1"/>
          </p:cNvPicPr>
          <p:nvPr/>
        </p:nvPicPr>
        <p:blipFill>
          <a:blip r:embed="rId2" cstate="print"/>
          <a:srcRect/>
          <a:stretch>
            <a:fillRect/>
          </a:stretch>
        </p:blipFill>
        <p:spPr bwMode="auto">
          <a:xfrm>
            <a:off x="457200" y="762000"/>
            <a:ext cx="8124825" cy="3124200"/>
          </a:xfrm>
          <a:prstGeom prst="rect">
            <a:avLst/>
          </a:prstGeom>
          <a:noFill/>
          <a:ln w="9525">
            <a:noFill/>
            <a:miter lim="800000"/>
            <a:headEnd/>
            <a:tailEnd/>
          </a:ln>
        </p:spPr>
      </p:pic>
      <p:pic>
        <p:nvPicPr>
          <p:cNvPr id="84994" name="Picture 2"/>
          <p:cNvPicPr>
            <a:picLocks noChangeAspect="1" noChangeArrowheads="1"/>
          </p:cNvPicPr>
          <p:nvPr/>
        </p:nvPicPr>
        <p:blipFill>
          <a:blip r:embed="rId3" cstate="print"/>
          <a:srcRect/>
          <a:stretch>
            <a:fillRect/>
          </a:stretch>
        </p:blipFill>
        <p:spPr bwMode="auto">
          <a:xfrm>
            <a:off x="457200" y="4191000"/>
            <a:ext cx="76200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685800"/>
          </a:xfrm>
        </p:spPr>
        <p:txBody>
          <a:bodyPr>
            <a:noAutofit/>
          </a:bodyPr>
          <a:lstStyle/>
          <a:p>
            <a:r>
              <a:rPr lang="en-US" sz="3200" b="1" dirty="0" smtClean="0"/>
              <a:t>Physical and Logical Address Space</a:t>
            </a:r>
            <a:endParaRPr lang="en-US" sz="3200" b="1" dirty="0"/>
          </a:p>
        </p:txBody>
      </p:sp>
      <p:sp>
        <p:nvSpPr>
          <p:cNvPr id="5" name="Rectangle 4"/>
          <p:cNvSpPr/>
          <p:nvPr/>
        </p:nvSpPr>
        <p:spPr>
          <a:xfrm>
            <a:off x="381000" y="914400"/>
            <a:ext cx="8458200" cy="2246769"/>
          </a:xfrm>
          <a:prstGeom prst="rect">
            <a:avLst/>
          </a:prstGeom>
        </p:spPr>
        <p:txBody>
          <a:bodyPr wrap="square">
            <a:spAutoFit/>
          </a:bodyPr>
          <a:lstStyle/>
          <a:p>
            <a:r>
              <a:rPr lang="en-US" sz="2000" dirty="0" smtClean="0"/>
              <a:t>Logical Address Space = 128 MB = (2 ^ 7 X 2 ^ 20) Bytes = 2 ^ 27 Bytes</a:t>
            </a:r>
            <a:br>
              <a:rPr lang="en-US" sz="2000" dirty="0" smtClean="0"/>
            </a:br>
            <a:r>
              <a:rPr lang="en-US" sz="2000" dirty="0" smtClean="0"/>
              <a:t>Word size = 4 Bytes = 2 ^ 2 Bytes</a:t>
            </a:r>
            <a:br>
              <a:rPr lang="en-US" sz="2000" dirty="0" smtClean="0"/>
            </a:br>
            <a:r>
              <a:rPr lang="en-US" sz="2000" dirty="0" smtClean="0"/>
              <a:t/>
            </a:r>
            <a:br>
              <a:rPr lang="en-US" sz="2000" dirty="0" smtClean="0"/>
            </a:br>
            <a:r>
              <a:rPr lang="en-US" sz="2000" dirty="0" smtClean="0"/>
              <a:t>words in Logical Address Space (in words) = (2 ^ 27) / (2 ^ 2) = 2 ^ 25 Words</a:t>
            </a:r>
            <a:br>
              <a:rPr lang="en-US" sz="2000" dirty="0" smtClean="0"/>
            </a:br>
            <a:r>
              <a:rPr lang="en-US" sz="2000" dirty="0" smtClean="0"/>
              <a:t>Logical Address = 25 Bits</a:t>
            </a:r>
            <a:br>
              <a:rPr lang="en-US" sz="2000" dirty="0" smtClean="0"/>
            </a:br>
            <a:r>
              <a:rPr lang="en-US" sz="2000" dirty="0" smtClean="0"/>
              <a:t/>
            </a:r>
            <a:br>
              <a:rPr lang="en-US" sz="2000" dirty="0" smtClean="0"/>
            </a:br>
            <a:endParaRPr lang="en-US" sz="2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a:t>
            </a:r>
            <a:endParaRPr lang="en-US" b="1"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914400" y="1295400"/>
            <a:ext cx="7620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1"/>
          </p:nvPr>
        </p:nvPicPr>
        <p:blipFill>
          <a:blip r:embed="rId2" cstate="print"/>
          <a:srcRect/>
          <a:stretch>
            <a:fillRect/>
          </a:stretch>
        </p:blipFill>
        <p:spPr bwMode="auto">
          <a:xfrm>
            <a:off x="609600" y="228600"/>
            <a:ext cx="6477000" cy="2514600"/>
          </a:xfrm>
          <a:prstGeom prst="rect">
            <a:avLst/>
          </a:prstGeom>
          <a:noFill/>
          <a:ln w="9525">
            <a:noFill/>
            <a:miter lim="800000"/>
            <a:headEnd/>
            <a:tailEnd/>
          </a:ln>
        </p:spPr>
      </p:pic>
      <p:pic>
        <p:nvPicPr>
          <p:cNvPr id="87043" name="Picture 3"/>
          <p:cNvPicPr>
            <a:picLocks noChangeAspect="1" noChangeArrowheads="1"/>
          </p:cNvPicPr>
          <p:nvPr/>
        </p:nvPicPr>
        <p:blipFill>
          <a:blip r:embed="rId3" cstate="print"/>
          <a:srcRect/>
          <a:stretch>
            <a:fillRect/>
          </a:stretch>
        </p:blipFill>
        <p:spPr bwMode="auto">
          <a:xfrm>
            <a:off x="609600" y="3048000"/>
            <a:ext cx="6400800" cy="1981200"/>
          </a:xfrm>
          <a:prstGeom prst="rect">
            <a:avLst/>
          </a:prstGeom>
          <a:noFill/>
          <a:ln w="9525">
            <a:noFill/>
            <a:miter lim="800000"/>
            <a:headEnd/>
            <a:tailEnd/>
          </a:ln>
        </p:spPr>
      </p:pic>
      <p:pic>
        <p:nvPicPr>
          <p:cNvPr id="87044" name="Picture 4"/>
          <p:cNvPicPr>
            <a:picLocks noChangeAspect="1" noChangeArrowheads="1"/>
          </p:cNvPicPr>
          <p:nvPr/>
        </p:nvPicPr>
        <p:blipFill>
          <a:blip r:embed="rId4" cstate="print"/>
          <a:srcRect/>
          <a:stretch>
            <a:fillRect/>
          </a:stretch>
        </p:blipFill>
        <p:spPr bwMode="auto">
          <a:xfrm>
            <a:off x="609600" y="5181600"/>
            <a:ext cx="6477000" cy="1314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8066" name="Picture 2"/>
          <p:cNvPicPr>
            <a:picLocks noChangeAspect="1" noChangeArrowheads="1"/>
          </p:cNvPicPr>
          <p:nvPr/>
        </p:nvPicPr>
        <p:blipFill>
          <a:blip r:embed="rId2" cstate="print"/>
          <a:srcRect/>
          <a:stretch>
            <a:fillRect/>
          </a:stretch>
        </p:blipFill>
        <p:spPr bwMode="auto">
          <a:xfrm>
            <a:off x="609600" y="990601"/>
            <a:ext cx="8001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9091" name="Picture 3"/>
          <p:cNvPicPr>
            <a:picLocks noChangeAspect="1" noChangeArrowheads="1"/>
          </p:cNvPicPr>
          <p:nvPr/>
        </p:nvPicPr>
        <p:blipFill>
          <a:blip r:embed="rId2" cstate="print"/>
          <a:srcRect/>
          <a:stretch>
            <a:fillRect/>
          </a:stretch>
        </p:blipFill>
        <p:spPr bwMode="auto">
          <a:xfrm>
            <a:off x="1143000" y="1219200"/>
            <a:ext cx="70104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3200" b="1" dirty="0" smtClean="0"/>
              <a:t>Requirements of Memory Management System</a:t>
            </a:r>
            <a:br>
              <a:rPr lang="en-US" sz="3200" b="1" dirty="0" smtClean="0"/>
            </a:br>
            <a:endParaRPr lang="en-US" sz="3200" dirty="0"/>
          </a:p>
        </p:txBody>
      </p:sp>
      <p:sp>
        <p:nvSpPr>
          <p:cNvPr id="3" name="Content Placeholder 2"/>
          <p:cNvSpPr>
            <a:spLocks noGrp="1"/>
          </p:cNvSpPr>
          <p:nvPr>
            <p:ph idx="1"/>
          </p:nvPr>
        </p:nvSpPr>
        <p:spPr>
          <a:xfrm>
            <a:off x="457200" y="990600"/>
            <a:ext cx="8229600" cy="5486400"/>
          </a:xfrm>
        </p:spPr>
        <p:txBody>
          <a:bodyPr>
            <a:normAutofit fontScale="85000" lnSpcReduction="20000"/>
          </a:bodyPr>
          <a:lstStyle/>
          <a:p>
            <a:pPr algn="just"/>
            <a:r>
              <a:rPr lang="en-US" dirty="0" smtClean="0"/>
              <a:t>Memory management keeps track of the status of each memory location, whether it is allocated or free. </a:t>
            </a:r>
          </a:p>
          <a:p>
            <a:pPr algn="just"/>
            <a:endParaRPr lang="en-US" dirty="0" smtClean="0"/>
          </a:p>
          <a:p>
            <a:pPr algn="just"/>
            <a:r>
              <a:rPr lang="en-US" dirty="0" smtClean="0"/>
              <a:t>It allocates the memory dynamically to the programs at their request and frees it for reuse when it is no longer needed. </a:t>
            </a:r>
          </a:p>
          <a:p>
            <a:pPr algn="just"/>
            <a:endParaRPr lang="en-US" dirty="0" smtClean="0"/>
          </a:p>
          <a:p>
            <a:pPr algn="just"/>
            <a:r>
              <a:rPr lang="en-US" dirty="0" smtClean="0"/>
              <a:t>Memory management meant to satisfy some requirements  such as :</a:t>
            </a:r>
          </a:p>
          <a:p>
            <a:pPr lvl="1" algn="just"/>
            <a:r>
              <a:rPr lang="en-US" b="1" dirty="0" smtClean="0"/>
              <a:t>Relocation </a:t>
            </a:r>
          </a:p>
          <a:p>
            <a:pPr lvl="1" algn="just"/>
            <a:r>
              <a:rPr lang="en-US" b="1" dirty="0" smtClean="0"/>
              <a:t>Protection </a:t>
            </a:r>
          </a:p>
          <a:p>
            <a:pPr lvl="1" algn="just"/>
            <a:r>
              <a:rPr lang="en-US" b="1" dirty="0" smtClean="0"/>
              <a:t> Sharing </a:t>
            </a:r>
          </a:p>
          <a:p>
            <a:pPr lvl="1" algn="just"/>
            <a:r>
              <a:rPr lang="en-US" b="1" dirty="0" smtClean="0"/>
              <a:t> Logical organization</a:t>
            </a:r>
          </a:p>
          <a:p>
            <a:pPr lvl="1" algn="just"/>
            <a:r>
              <a:rPr lang="en-US" b="1" dirty="0" smtClean="0"/>
              <a:t> Physical organization</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p:cNvPicPr>
            <a:picLocks noChangeAspect="1" noChangeArrowheads="1"/>
          </p:cNvPicPr>
          <p:nvPr/>
        </p:nvPicPr>
        <p:blipFill>
          <a:blip r:embed="rId2" cstate="print"/>
          <a:srcRect/>
          <a:stretch>
            <a:fillRect/>
          </a:stretch>
        </p:blipFill>
        <p:spPr bwMode="auto">
          <a:xfrm>
            <a:off x="381000" y="533400"/>
            <a:ext cx="82296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1139" name="Picture 3"/>
          <p:cNvPicPr>
            <a:picLocks noChangeAspect="1" noChangeArrowheads="1"/>
          </p:cNvPicPr>
          <p:nvPr/>
        </p:nvPicPr>
        <p:blipFill>
          <a:blip r:embed="rId2" cstate="print"/>
          <a:srcRect/>
          <a:stretch>
            <a:fillRect/>
          </a:stretch>
        </p:blipFill>
        <p:spPr bwMode="auto">
          <a:xfrm>
            <a:off x="381000" y="457200"/>
            <a:ext cx="83058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lstStyle/>
          <a:p>
            <a:r>
              <a:rPr lang="en-US" b="1" dirty="0" smtClean="0"/>
              <a:t>Virtual Memory</a:t>
            </a:r>
            <a:endParaRPr lang="en-US" b="1" dirty="0"/>
          </a:p>
        </p:txBody>
      </p:sp>
      <p:sp>
        <p:nvSpPr>
          <p:cNvPr id="3" name="Content Placeholder 2"/>
          <p:cNvSpPr>
            <a:spLocks noGrp="1"/>
          </p:cNvSpPr>
          <p:nvPr>
            <p:ph idx="1"/>
          </p:nvPr>
        </p:nvSpPr>
        <p:spPr>
          <a:xfrm>
            <a:off x="457200" y="914400"/>
            <a:ext cx="8229600" cy="5943600"/>
          </a:xfrm>
        </p:spPr>
        <p:txBody>
          <a:bodyPr>
            <a:normAutofit fontScale="70000" lnSpcReduction="20000"/>
          </a:bodyPr>
          <a:lstStyle/>
          <a:p>
            <a:r>
              <a:rPr lang="en-US" dirty="0" smtClean="0"/>
              <a:t>Virtual Memory is a storage scheme that provides user an illusion of having a very big main memory. </a:t>
            </a:r>
          </a:p>
          <a:p>
            <a:endParaRPr lang="en-US" dirty="0" smtClean="0"/>
          </a:p>
          <a:p>
            <a:r>
              <a:rPr lang="en-US" dirty="0" smtClean="0"/>
              <a:t> This is done by treating a part of secondary memory as the main memory. And this extra memory is called as virtual memory.</a:t>
            </a:r>
          </a:p>
          <a:p>
            <a:endParaRPr lang="en-US" dirty="0" smtClean="0"/>
          </a:p>
          <a:p>
            <a:r>
              <a:rPr lang="en-US" dirty="0" smtClean="0"/>
              <a:t>Virtual memory is a part of hard disk but it is set up to emulate the RAM.</a:t>
            </a:r>
          </a:p>
          <a:p>
            <a:endParaRPr lang="en-US" dirty="0" smtClean="0"/>
          </a:p>
          <a:p>
            <a:r>
              <a:rPr lang="en-US" dirty="0" smtClean="0"/>
              <a:t>In this scheme, User can load the bigger size processes than the available main memory by having the illusion that the memory is available to load the process.</a:t>
            </a:r>
          </a:p>
          <a:p>
            <a:endParaRPr lang="en-US" dirty="0" smtClean="0"/>
          </a:p>
          <a:p>
            <a:r>
              <a:rPr lang="en-US" dirty="0" smtClean="0"/>
              <a:t>Instead of loading one big process in the main memory, the Operating System loads the different parts of more than one process in the main memory.</a:t>
            </a:r>
          </a:p>
          <a:p>
            <a:endParaRPr lang="en-US" dirty="0" smtClean="0"/>
          </a:p>
          <a:p>
            <a:r>
              <a:rPr lang="en-US" dirty="0" smtClean="0"/>
              <a:t>By doing this, the degree of multiprogramming will be increased and therefore, the CPU utilization will also be increased.</a:t>
            </a:r>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Virtual Memory Works?</a:t>
            </a:r>
            <a:br>
              <a:rPr lang="en-US" b="1" dirty="0" smtClean="0"/>
            </a:br>
            <a:endParaRPr lang="en-US" b="1" dirty="0"/>
          </a:p>
        </p:txBody>
      </p:sp>
      <p:sp>
        <p:nvSpPr>
          <p:cNvPr id="3" name="Content Placeholder 2"/>
          <p:cNvSpPr>
            <a:spLocks noGrp="1"/>
          </p:cNvSpPr>
          <p:nvPr>
            <p:ph idx="1"/>
          </p:nvPr>
        </p:nvSpPr>
        <p:spPr>
          <a:xfrm>
            <a:off x="457200" y="1143000"/>
            <a:ext cx="8229600" cy="5257800"/>
          </a:xfrm>
        </p:spPr>
        <p:txBody>
          <a:bodyPr>
            <a:normAutofit fontScale="77500" lnSpcReduction="20000"/>
          </a:bodyPr>
          <a:lstStyle/>
          <a:p>
            <a:pPr algn="just"/>
            <a:r>
              <a:rPr lang="en-US" dirty="0" smtClean="0"/>
              <a:t>In this scheme, whenever some pages needs to be loaded in the main memory for the execution and the memory is not available for those many pages, </a:t>
            </a:r>
          </a:p>
          <a:p>
            <a:pPr algn="just"/>
            <a:endParaRPr lang="en-US" dirty="0" smtClean="0"/>
          </a:p>
          <a:p>
            <a:pPr algn="just"/>
            <a:r>
              <a:rPr lang="en-US" dirty="0" smtClean="0"/>
              <a:t>then in that case, instead of stopping the pages from entering in the main memory,</a:t>
            </a:r>
          </a:p>
          <a:p>
            <a:pPr algn="just"/>
            <a:endParaRPr lang="en-US" dirty="0" smtClean="0"/>
          </a:p>
          <a:p>
            <a:pPr algn="just"/>
            <a:r>
              <a:rPr lang="en-US" dirty="0" smtClean="0"/>
              <a:t> the OS search for the RAM area that are least used in the recent times or that are not referenced and copy that into the secondary memory to make the space for the new pages in the main memory.</a:t>
            </a:r>
          </a:p>
          <a:p>
            <a:pPr algn="just"/>
            <a:endParaRPr lang="en-US" dirty="0" smtClean="0"/>
          </a:p>
          <a:p>
            <a:pPr algn="just"/>
            <a:r>
              <a:rPr lang="en-US" dirty="0" smtClean="0"/>
              <a:t>Since all this procedure happens automatically, therefore it makes the computer feel like it is having the unlimited RAM.</a:t>
            </a:r>
          </a:p>
          <a:p>
            <a:pPr algn="just"/>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Demand Paging</a:t>
            </a:r>
            <a:br>
              <a:rPr lang="en-US" b="1" dirty="0" smtClean="0"/>
            </a:br>
            <a:endParaRPr lang="en-US" b="1" dirty="0"/>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r>
              <a:rPr lang="en-US" dirty="0" smtClean="0"/>
              <a:t>Demand Paging is a popular method of virtual memory management.</a:t>
            </a:r>
          </a:p>
          <a:p>
            <a:endParaRPr lang="en-US" dirty="0" smtClean="0"/>
          </a:p>
          <a:p>
            <a:r>
              <a:rPr lang="en-US" dirty="0" smtClean="0"/>
              <a:t> In demand paging, the pages of a process which are least used, get stored in the secondary memory.</a:t>
            </a:r>
          </a:p>
          <a:p>
            <a:endParaRPr lang="en-US" dirty="0" smtClean="0"/>
          </a:p>
          <a:p>
            <a:r>
              <a:rPr lang="en-US" dirty="0" smtClean="0"/>
              <a:t>A page is copied to the main memory when its demand is made or page fault occurs. </a:t>
            </a:r>
          </a:p>
          <a:p>
            <a:endParaRPr lang="en-US" dirty="0" smtClean="0"/>
          </a:p>
          <a:p>
            <a:r>
              <a:rPr lang="en-US" dirty="0" smtClean="0"/>
              <a:t>There are various page replacement algorithms which are used to determine the pages which will be replaced. </a:t>
            </a:r>
          </a:p>
          <a:p>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Demand Paging</a:t>
            </a:r>
            <a:endParaRPr lang="en-US" b="1" dirty="0"/>
          </a:p>
        </p:txBody>
      </p:sp>
      <p:sp>
        <p:nvSpPr>
          <p:cNvPr id="4" name="Content Placeholder 3"/>
          <p:cNvSpPr>
            <a:spLocks noGrp="1"/>
          </p:cNvSpPr>
          <p:nvPr>
            <p:ph idx="1"/>
          </p:nvPr>
        </p:nvSpPr>
        <p:spPr/>
        <p:txBody>
          <a:bodyPr/>
          <a:lstStyle/>
          <a:p>
            <a:endParaRPr lang="en-US"/>
          </a:p>
        </p:txBody>
      </p:sp>
      <p:pic>
        <p:nvPicPr>
          <p:cNvPr id="94210" name="Picture 2"/>
          <p:cNvPicPr>
            <a:picLocks noChangeAspect="1" noChangeArrowheads="1"/>
          </p:cNvPicPr>
          <p:nvPr/>
        </p:nvPicPr>
        <p:blipFill>
          <a:blip r:embed="rId2" cstate="print"/>
          <a:srcRect/>
          <a:stretch>
            <a:fillRect/>
          </a:stretch>
        </p:blipFill>
        <p:spPr bwMode="auto">
          <a:xfrm>
            <a:off x="304800" y="1219201"/>
            <a:ext cx="8458200" cy="4800599"/>
          </a:xfrm>
          <a:prstGeom prst="rect">
            <a:avLst/>
          </a:prstGeom>
          <a:noFill/>
          <a:ln w="9525">
            <a:noFill/>
            <a:miter lim="800000"/>
            <a:headEnd/>
            <a:tailEnd/>
          </a:ln>
        </p:spPr>
      </p:pic>
      <p:sp>
        <p:nvSpPr>
          <p:cNvPr id="6" name="Rectangle 5"/>
          <p:cNvSpPr/>
          <p:nvPr/>
        </p:nvSpPr>
        <p:spPr>
          <a:xfrm>
            <a:off x="304800" y="6211669"/>
            <a:ext cx="8534400" cy="646331"/>
          </a:xfrm>
          <a:prstGeom prst="rect">
            <a:avLst/>
          </a:prstGeom>
        </p:spPr>
        <p:txBody>
          <a:bodyPr wrap="square">
            <a:spAutoFit/>
          </a:bodyPr>
          <a:lstStyle/>
          <a:p>
            <a:r>
              <a:rPr lang="en-US" b="1" dirty="0" smtClean="0"/>
              <a:t>V=valid(present bit)     ,</a:t>
            </a:r>
            <a:r>
              <a:rPr lang="en-US" b="1" dirty="0" err="1" smtClean="0"/>
              <a:t>i</a:t>
            </a:r>
            <a:r>
              <a:rPr lang="en-US" b="1" dirty="0" smtClean="0"/>
              <a:t>=invalid(absent bit)</a:t>
            </a:r>
            <a:br>
              <a:rPr lang="en-US" b="1" dirty="0" smtClean="0"/>
            </a:b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Page Fault Terminology</a:t>
            </a:r>
            <a:br>
              <a:rPr lang="en-US" b="1" dirty="0" smtClean="0"/>
            </a:b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Page Hit</a:t>
            </a:r>
            <a:endParaRPr lang="en-US" dirty="0" smtClean="0"/>
          </a:p>
          <a:p>
            <a:r>
              <a:rPr lang="en-US" dirty="0" smtClean="0"/>
              <a:t>When the CPU attempts to obtain a needed page from main memory and the page exists in </a:t>
            </a:r>
            <a:r>
              <a:rPr lang="en-US" b="1" dirty="0" smtClean="0"/>
              <a:t>main memory (RAM)</a:t>
            </a:r>
            <a:r>
              <a:rPr lang="en-US" dirty="0" smtClean="0"/>
              <a:t>, it is referred to as a </a:t>
            </a:r>
            <a:r>
              <a:rPr lang="en-US" b="1" dirty="0" smtClean="0"/>
              <a:t>"PAGE HIT"</a:t>
            </a:r>
            <a:r>
              <a:rPr lang="en-US" dirty="0" smtClean="0"/>
              <a:t>.</a:t>
            </a:r>
          </a:p>
          <a:p>
            <a:pPr marL="514350" indent="-514350">
              <a:buNone/>
            </a:pPr>
            <a:r>
              <a:rPr lang="en-US" b="1" dirty="0" smtClean="0"/>
              <a:t>2. Page Miss</a:t>
            </a:r>
            <a:endParaRPr lang="en-US" dirty="0" smtClean="0"/>
          </a:p>
          <a:p>
            <a:r>
              <a:rPr lang="en-US" dirty="0" smtClean="0"/>
              <a:t>If the needed page has not existed in the </a:t>
            </a:r>
            <a:r>
              <a:rPr lang="en-US" b="1" dirty="0" smtClean="0"/>
              <a:t>main memory (RAM)</a:t>
            </a:r>
            <a:r>
              <a:rPr lang="en-US" dirty="0" smtClean="0"/>
              <a:t>, it is known as </a:t>
            </a:r>
            <a:r>
              <a:rPr lang="en-US" b="1" dirty="0" smtClean="0"/>
              <a:t>"PAGE MISS"</a:t>
            </a:r>
            <a:r>
              <a:rPr lang="en-US" dirty="0" smtClean="0"/>
              <a:t>.</a:t>
            </a:r>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Page Fault Terminology</a:t>
            </a:r>
            <a:br>
              <a:rPr lang="en-US" b="1" dirty="0" smtClean="0"/>
            </a:br>
            <a:endParaRPr lang="en-US" b="1" dirty="0"/>
          </a:p>
        </p:txBody>
      </p:sp>
      <p:sp>
        <p:nvSpPr>
          <p:cNvPr id="3" name="Content Placeholder 2"/>
          <p:cNvSpPr>
            <a:spLocks noGrp="1"/>
          </p:cNvSpPr>
          <p:nvPr>
            <p:ph idx="1"/>
          </p:nvPr>
        </p:nvSpPr>
        <p:spPr>
          <a:xfrm>
            <a:off x="457200" y="1371600"/>
            <a:ext cx="8229600" cy="5257800"/>
          </a:xfrm>
        </p:spPr>
        <p:txBody>
          <a:bodyPr>
            <a:normAutofit fontScale="77500" lnSpcReduction="20000"/>
          </a:bodyPr>
          <a:lstStyle/>
          <a:p>
            <a:pPr>
              <a:buNone/>
            </a:pPr>
            <a:r>
              <a:rPr lang="en-US" b="1" dirty="0" smtClean="0"/>
              <a:t> 3. Page Fault Time</a:t>
            </a:r>
            <a:endParaRPr lang="en-US" dirty="0" smtClean="0"/>
          </a:p>
          <a:p>
            <a:r>
              <a:rPr lang="en-US" dirty="0" smtClean="0"/>
              <a:t>The time it takes to get a page from secondary memory and recover it from the main memory after loading the required page is known as </a:t>
            </a:r>
            <a:r>
              <a:rPr lang="en-US" b="1" dirty="0" smtClean="0"/>
              <a:t>"PAGE FAULT TIME"</a:t>
            </a:r>
            <a:r>
              <a:rPr lang="en-US" dirty="0" smtClean="0"/>
              <a:t>.</a:t>
            </a:r>
          </a:p>
          <a:p>
            <a:pPr>
              <a:buNone/>
            </a:pPr>
            <a:r>
              <a:rPr lang="en-US" b="1" dirty="0" smtClean="0"/>
              <a:t>4. Page Fault Delay</a:t>
            </a:r>
            <a:endParaRPr lang="en-US" dirty="0" smtClean="0"/>
          </a:p>
          <a:p>
            <a:r>
              <a:rPr lang="en-US" dirty="0" smtClean="0"/>
              <a:t>The rate at which threads locate page faults in memory is referred to as the </a:t>
            </a:r>
            <a:r>
              <a:rPr lang="en-US" b="1" dirty="0" smtClean="0"/>
              <a:t>"PAGE FAULT RATE"</a:t>
            </a:r>
            <a:r>
              <a:rPr lang="en-US" dirty="0" smtClean="0"/>
              <a:t>. The page fault rate is measured per second.</a:t>
            </a:r>
          </a:p>
          <a:p>
            <a:pPr>
              <a:buNone/>
            </a:pPr>
            <a:r>
              <a:rPr lang="en-US" b="1" dirty="0" smtClean="0"/>
              <a:t>5. Hard Page Fault</a:t>
            </a:r>
            <a:endParaRPr lang="en-US" dirty="0" smtClean="0"/>
          </a:p>
          <a:p>
            <a:r>
              <a:rPr lang="en-US" dirty="0" smtClean="0"/>
              <a:t>If a required page exists in the hard disk's page file, it is referred to as a </a:t>
            </a:r>
            <a:r>
              <a:rPr lang="en-US" b="1" dirty="0" smtClean="0"/>
              <a:t>"HARD PAGE FAULT"</a:t>
            </a:r>
            <a:r>
              <a:rPr lang="en-US" dirty="0" smtClean="0"/>
              <a:t>.</a:t>
            </a:r>
          </a:p>
          <a:p>
            <a:pPr>
              <a:buNone/>
            </a:pPr>
            <a:r>
              <a:rPr lang="en-US" b="1" dirty="0" smtClean="0"/>
              <a:t>6. Soft Page Fault</a:t>
            </a:r>
          </a:p>
          <a:p>
            <a:r>
              <a:rPr lang="en-US" dirty="0" smtClean="0"/>
              <a:t>If a required page is not located on the hard disk but is found somewhere else in memory, it is referred to as a </a:t>
            </a:r>
            <a:r>
              <a:rPr lang="en-US" b="1" dirty="0" smtClean="0"/>
              <a:t>"SOFT PAGE FAULT"</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pPr lvl="0">
              <a:defRPr/>
            </a:pPr>
            <a:r>
              <a:rPr lang="en-US" b="1" dirty="0" smtClean="0"/>
              <a:t>Page Fault Handling in VM</a:t>
            </a:r>
            <a:endParaRPr lang="en-US" b="1" dirty="0"/>
          </a:p>
        </p:txBody>
      </p:sp>
      <p:sp>
        <p:nvSpPr>
          <p:cNvPr id="3" name="Content Placeholder 2"/>
          <p:cNvSpPr>
            <a:spLocks noGrp="1"/>
          </p:cNvSpPr>
          <p:nvPr>
            <p:ph idx="1"/>
          </p:nvPr>
        </p:nvSpPr>
        <p:spPr/>
        <p:txBody>
          <a:bodyPr>
            <a:normAutofit fontScale="92500" lnSpcReduction="10000"/>
          </a:bodyPr>
          <a:lstStyle/>
          <a:p>
            <a:pPr algn="just"/>
            <a:r>
              <a:rPr lang="en-US" dirty="0" smtClean="0"/>
              <a:t>A page fault will happen if a program tries to access a piece of memory that does not exist in physical memory </a:t>
            </a:r>
          </a:p>
          <a:p>
            <a:pPr algn="just"/>
            <a:endParaRPr lang="en-US" dirty="0" smtClean="0"/>
          </a:p>
          <a:p>
            <a:pPr algn="just"/>
            <a:r>
              <a:rPr lang="en-US" dirty="0" smtClean="0"/>
              <a:t> The fault specifies the operating system to trace all data into virtual memory management </a:t>
            </a:r>
          </a:p>
          <a:p>
            <a:pPr algn="just"/>
            <a:endParaRPr lang="en-US" dirty="0" smtClean="0"/>
          </a:p>
          <a:p>
            <a:pPr algn="just"/>
            <a:r>
              <a:rPr lang="en-US" dirty="0" smtClean="0"/>
              <a:t>and then relocate it from secondary memory to its primary memory</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76800"/>
          </a:xfrm>
        </p:spPr>
        <p:txBody>
          <a:bodyPr>
            <a:normAutofit fontScale="85000" lnSpcReduction="20000"/>
          </a:bodyPr>
          <a:lstStyle/>
          <a:p>
            <a:pPr algn="just"/>
            <a:r>
              <a:rPr lang="en-US" dirty="0" smtClean="0"/>
              <a:t>A page fault trap occurs if the requested page is not loaded into memory. </a:t>
            </a:r>
          </a:p>
          <a:p>
            <a:pPr algn="just"/>
            <a:endParaRPr lang="en-US" dirty="0" smtClean="0"/>
          </a:p>
          <a:p>
            <a:pPr algn="just"/>
            <a:r>
              <a:rPr lang="en-US" dirty="0" smtClean="0"/>
              <a:t>The page fault primarily causes an exception, which is used to notify the operating system to retrieve the </a:t>
            </a:r>
            <a:r>
              <a:rPr lang="en-US" b="1" dirty="0" smtClean="0"/>
              <a:t>"pages"</a:t>
            </a:r>
            <a:r>
              <a:rPr lang="en-US" dirty="0" smtClean="0"/>
              <a:t> from virtual memory to continue operation.</a:t>
            </a:r>
          </a:p>
          <a:p>
            <a:pPr algn="just"/>
            <a:endParaRPr lang="en-US" dirty="0" smtClean="0"/>
          </a:p>
          <a:p>
            <a:pPr algn="just"/>
            <a:r>
              <a:rPr lang="en-US" dirty="0" smtClean="0"/>
              <a:t> Once all of the data has been placed into physical memory, the program resumes normal operation.</a:t>
            </a:r>
          </a:p>
          <a:p>
            <a:pPr algn="just"/>
            <a:endParaRPr lang="en-US" dirty="0" smtClean="0"/>
          </a:p>
          <a:p>
            <a:pPr algn="just"/>
            <a:r>
              <a:rPr lang="en-US" dirty="0" smtClean="0"/>
              <a:t> The Page fault process occurs in the background, and thus the user is unaware of it.</a:t>
            </a:r>
            <a:endParaRPr lang="en-US" dirty="0"/>
          </a:p>
        </p:txBody>
      </p:sp>
      <p:sp>
        <p:nvSpPr>
          <p:cNvPr id="6" name="Title 1"/>
          <p:cNvSpPr txBox="1">
            <a:spLocks/>
          </p:cNvSpPr>
          <p:nvPr/>
        </p:nvSpPr>
        <p:spPr>
          <a:xfrm>
            <a:off x="457200" y="274638"/>
            <a:ext cx="8229600" cy="487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mj-lt"/>
                <a:ea typeface="+mj-ea"/>
                <a:cs typeface="+mj-cs"/>
              </a:rPr>
              <a:t>Page Fault Handling in VM</a:t>
            </a:r>
            <a:endParaRPr kumimoji="0" lang="en-US" sz="3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3200" b="1" dirty="0" smtClean="0"/>
              <a:t>Relocation </a:t>
            </a:r>
            <a:r>
              <a:rPr lang="en-US" sz="3200" dirty="0" smtClean="0"/>
              <a:t>in Memory Management </a:t>
            </a:r>
            <a:r>
              <a:rPr lang="en-US" sz="3200" b="1" dirty="0" smtClean="0"/>
              <a:t/>
            </a:r>
            <a:br>
              <a:rPr lang="en-US" sz="3200" b="1" dirty="0" smtClean="0"/>
            </a:br>
            <a:endParaRPr lang="en-US" sz="3200" dirty="0"/>
          </a:p>
        </p:txBody>
      </p:sp>
      <p:sp>
        <p:nvSpPr>
          <p:cNvPr id="3" name="Content Placeholder 2"/>
          <p:cNvSpPr>
            <a:spLocks noGrp="1"/>
          </p:cNvSpPr>
          <p:nvPr>
            <p:ph idx="1"/>
          </p:nvPr>
        </p:nvSpPr>
        <p:spPr>
          <a:xfrm>
            <a:off x="457200" y="990600"/>
            <a:ext cx="8229600" cy="5867400"/>
          </a:xfrm>
        </p:spPr>
        <p:txBody>
          <a:bodyPr>
            <a:normAutofit fontScale="85000" lnSpcReduction="20000"/>
          </a:bodyPr>
          <a:lstStyle/>
          <a:p>
            <a:pPr algn="just"/>
            <a:r>
              <a:rPr lang="en-US" b="1" dirty="0" smtClean="0"/>
              <a:t>Relocation –</a:t>
            </a:r>
            <a:r>
              <a:rPr lang="en-US" dirty="0" smtClean="0"/>
              <a:t> In a multiprogramming system, multiple processes (programs) can reside in main memory (RAM) simultaneously, memory is shared among these processes.</a:t>
            </a:r>
          </a:p>
          <a:p>
            <a:pPr algn="just"/>
            <a:endParaRPr lang="en-US" sz="1400" dirty="0" smtClean="0"/>
          </a:p>
          <a:p>
            <a:pPr algn="just"/>
            <a:r>
              <a:rPr lang="en-US" dirty="0" smtClean="0"/>
              <a:t>Since several processes can be running at the same time, the memory available for any new program is not fixed. </a:t>
            </a:r>
          </a:p>
          <a:p>
            <a:pPr algn="just"/>
            <a:endParaRPr lang="en-US" sz="1100" dirty="0" smtClean="0"/>
          </a:p>
          <a:p>
            <a:pPr algn="just"/>
            <a:endParaRPr lang="en-US" sz="1400" dirty="0" smtClean="0"/>
          </a:p>
          <a:p>
            <a:pPr algn="just"/>
            <a:r>
              <a:rPr lang="en-US" dirty="0" smtClean="0"/>
              <a:t>processes can be loaded and unloaded from memory dynamically, </a:t>
            </a:r>
          </a:p>
          <a:p>
            <a:pPr algn="just"/>
            <a:endParaRPr lang="en-US" sz="2100" dirty="0" smtClean="0"/>
          </a:p>
          <a:p>
            <a:pPr algn="just"/>
            <a:r>
              <a:rPr lang="en-US" dirty="0" smtClean="0"/>
              <a:t>For example, if you have several programs running, and one of them terminates, it frees up some memory space</a:t>
            </a:r>
          </a:p>
          <a:p>
            <a:pPr algn="just"/>
            <a:endParaRPr lang="en-US" sz="1400" dirty="0" smtClean="0"/>
          </a:p>
          <a:p>
            <a:pPr algn="just"/>
            <a:r>
              <a:rPr lang="en-US" dirty="0" smtClean="0"/>
              <a:t>And return back to secondary memory </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smtClean="0"/>
              <a:t>Page Fault Handling in VM</a:t>
            </a:r>
            <a:endParaRPr lang="en-US" b="1" dirty="0"/>
          </a:p>
        </p:txBody>
      </p:sp>
      <p:sp>
        <p:nvSpPr>
          <p:cNvPr id="3" name="Content Placeholder 2"/>
          <p:cNvSpPr>
            <a:spLocks noGrp="1"/>
          </p:cNvSpPr>
          <p:nvPr>
            <p:ph idx="1"/>
          </p:nvPr>
        </p:nvSpPr>
        <p:spPr>
          <a:xfrm>
            <a:off x="457200" y="1600200"/>
            <a:ext cx="8229600" cy="4876800"/>
          </a:xfrm>
        </p:spPr>
        <p:txBody>
          <a:bodyPr>
            <a:normAutofit/>
          </a:bodyPr>
          <a:lstStyle/>
          <a:p>
            <a:pPr algn="just"/>
            <a:endParaRPr lang="en-US" dirty="0"/>
          </a:p>
        </p:txBody>
      </p:sp>
      <p:pic>
        <p:nvPicPr>
          <p:cNvPr id="95234" name="Picture 2"/>
          <p:cNvPicPr>
            <a:picLocks noChangeAspect="1" noChangeArrowheads="1"/>
          </p:cNvPicPr>
          <p:nvPr/>
        </p:nvPicPr>
        <p:blipFill>
          <a:blip r:embed="rId2" cstate="print"/>
          <a:srcRect/>
          <a:stretch>
            <a:fillRect/>
          </a:stretch>
        </p:blipFill>
        <p:spPr bwMode="auto">
          <a:xfrm>
            <a:off x="304800" y="1143000"/>
            <a:ext cx="86106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grpSp>
        <p:nvGrpSpPr>
          <p:cNvPr id="26" name="Group 25"/>
          <p:cNvGrpSpPr/>
          <p:nvPr/>
        </p:nvGrpSpPr>
        <p:grpSpPr>
          <a:xfrm>
            <a:off x="152400" y="381000"/>
            <a:ext cx="8839200" cy="6477000"/>
            <a:chOff x="228600" y="381000"/>
            <a:chExt cx="8610599" cy="6477000"/>
          </a:xfrm>
        </p:grpSpPr>
        <p:pic>
          <p:nvPicPr>
            <p:cNvPr id="93187" name="Picture 3"/>
            <p:cNvPicPr>
              <a:picLocks noChangeAspect="1" noChangeArrowheads="1"/>
            </p:cNvPicPr>
            <p:nvPr/>
          </p:nvPicPr>
          <p:blipFill>
            <a:blip r:embed="rId2" cstate="print"/>
            <a:srcRect/>
            <a:stretch>
              <a:fillRect/>
            </a:stretch>
          </p:blipFill>
          <p:spPr bwMode="auto">
            <a:xfrm>
              <a:off x="228600" y="381000"/>
              <a:ext cx="8610599" cy="6477000"/>
            </a:xfrm>
            <a:prstGeom prst="rect">
              <a:avLst/>
            </a:prstGeom>
            <a:noFill/>
            <a:ln w="9525">
              <a:noFill/>
              <a:miter lim="800000"/>
              <a:headEnd/>
              <a:tailEnd/>
            </a:ln>
          </p:spPr>
        </p:pic>
        <p:cxnSp>
          <p:nvCxnSpPr>
            <p:cNvPr id="21" name="Straight Arrow Connector 20"/>
            <p:cNvCxnSpPr/>
            <p:nvPr/>
          </p:nvCxnSpPr>
          <p:spPr>
            <a:xfrm>
              <a:off x="1447800" y="32004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2895600" y="381000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895600" y="3810000"/>
              <a:ext cx="0" cy="762000"/>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virtual memory management system</a:t>
            </a:r>
            <a:br>
              <a:rPr lang="en-US" dirty="0" smtClean="0"/>
            </a:br>
            <a:endParaRPr lang="en-US" dirty="0"/>
          </a:p>
        </p:txBody>
      </p:sp>
      <p:sp>
        <p:nvSpPr>
          <p:cNvPr id="3" name="Content Placeholder 2"/>
          <p:cNvSpPr>
            <a:spLocks noGrp="1"/>
          </p:cNvSpPr>
          <p:nvPr>
            <p:ph idx="1"/>
          </p:nvPr>
        </p:nvSpPr>
        <p:spPr>
          <a:xfrm>
            <a:off x="457200" y="1600200"/>
            <a:ext cx="8229600" cy="4724400"/>
          </a:xfrm>
        </p:spPr>
        <p:txBody>
          <a:bodyPr>
            <a:normAutofit fontScale="92500"/>
          </a:bodyPr>
          <a:lstStyle/>
          <a:p>
            <a:r>
              <a:rPr lang="en-US" dirty="0" smtClean="0"/>
              <a:t>Let us assume 2 processes, P1 and P2, contains 4 pages each.</a:t>
            </a:r>
          </a:p>
          <a:p>
            <a:r>
              <a:rPr lang="en-US" dirty="0" smtClean="0"/>
              <a:t> Each page size is 1 KB. </a:t>
            </a:r>
          </a:p>
          <a:p>
            <a:r>
              <a:rPr lang="en-US" dirty="0" smtClean="0"/>
              <a:t>The main memory contains 8 frame of 1 KB each. </a:t>
            </a:r>
          </a:p>
          <a:p>
            <a:r>
              <a:rPr lang="en-US" dirty="0" smtClean="0"/>
              <a:t>The OS resides in the first two partitions.</a:t>
            </a:r>
          </a:p>
          <a:p>
            <a:r>
              <a:rPr lang="en-US" dirty="0" smtClean="0"/>
              <a:t> In the third partition, 1</a:t>
            </a:r>
            <a:r>
              <a:rPr lang="en-US" baseline="30000" dirty="0" smtClean="0"/>
              <a:t>st</a:t>
            </a:r>
            <a:r>
              <a:rPr lang="en-US" dirty="0" smtClean="0"/>
              <a:t> page of P1 is stored </a:t>
            </a:r>
          </a:p>
          <a:p>
            <a:r>
              <a:rPr lang="en-US" dirty="0" smtClean="0"/>
              <a:t>and the other frames are also shown as filled with the different pages of processes in the main memory.</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virtual memory management system</a:t>
            </a:r>
            <a:br>
              <a:rPr lang="en-US" b="1" dirty="0" smtClean="0"/>
            </a:br>
            <a:endParaRPr lang="en-US" b="1" dirty="0"/>
          </a:p>
        </p:txBody>
      </p:sp>
      <p:sp>
        <p:nvSpPr>
          <p:cNvPr id="3" name="Content Placeholder 2"/>
          <p:cNvSpPr>
            <a:spLocks noGrp="1"/>
          </p:cNvSpPr>
          <p:nvPr>
            <p:ph idx="1"/>
          </p:nvPr>
        </p:nvSpPr>
        <p:spPr>
          <a:xfrm>
            <a:off x="457200" y="1600200"/>
            <a:ext cx="8229600" cy="4724400"/>
          </a:xfrm>
        </p:spPr>
        <p:txBody>
          <a:bodyPr>
            <a:normAutofit/>
          </a:bodyPr>
          <a:lstStyle/>
          <a:p>
            <a:r>
              <a:rPr lang="en-US" dirty="0" smtClean="0"/>
              <a:t>The page tables of both the pages are 1 KB size each and </a:t>
            </a:r>
          </a:p>
          <a:p>
            <a:r>
              <a:rPr lang="en-US" dirty="0" smtClean="0"/>
              <a:t>therefore they can be fit in one frame each.</a:t>
            </a:r>
          </a:p>
          <a:p>
            <a:r>
              <a:rPr lang="en-US" dirty="0" smtClean="0"/>
              <a:t> The page tables of both the processes contain various information about processes.</a:t>
            </a:r>
          </a:p>
          <a:p>
            <a:r>
              <a:rPr lang="en-US" dirty="0" smtClean="0"/>
              <a:t>The CPU contains a register which contains the base address of page table that is 5 in the case of P1 and 7 in the case of P2.</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248400"/>
            <a:ext cx="8229600" cy="609600"/>
          </a:xfrm>
        </p:spPr>
        <p:txBody>
          <a:bodyPr>
            <a:normAutofit/>
          </a:bodyPr>
          <a:lstStyle/>
          <a:p>
            <a:r>
              <a:rPr lang="en-US" sz="2800" dirty="0" smtClean="0"/>
              <a:t>Fig. snapshot of Virtual Memory management</a:t>
            </a:r>
            <a:endParaRPr lang="en-US" sz="2800" dirty="0"/>
          </a:p>
        </p:txBody>
      </p:sp>
      <p:sp>
        <p:nvSpPr>
          <p:cNvPr id="3" name="Content Placeholder 2"/>
          <p:cNvSpPr>
            <a:spLocks noGrp="1"/>
          </p:cNvSpPr>
          <p:nvPr>
            <p:ph idx="1"/>
          </p:nvPr>
        </p:nvSpPr>
        <p:spPr/>
        <p:txBody>
          <a:bodyPr/>
          <a:lstStyle/>
          <a:p>
            <a:endParaRPr lang="en-US" dirty="0"/>
          </a:p>
        </p:txBody>
      </p:sp>
      <p:pic>
        <p:nvPicPr>
          <p:cNvPr id="92162" name="Picture 2"/>
          <p:cNvPicPr>
            <a:picLocks noChangeAspect="1" noChangeArrowheads="1"/>
          </p:cNvPicPr>
          <p:nvPr/>
        </p:nvPicPr>
        <p:blipFill>
          <a:blip r:embed="rId2" cstate="print"/>
          <a:srcRect/>
          <a:stretch>
            <a:fillRect/>
          </a:stretch>
        </p:blipFill>
        <p:spPr bwMode="auto">
          <a:xfrm>
            <a:off x="228600" y="0"/>
            <a:ext cx="89154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fontScale="92500"/>
          </a:bodyPr>
          <a:lstStyle/>
          <a:p>
            <a:r>
              <a:rPr lang="en-US" b="1" dirty="0" smtClean="0"/>
              <a:t>Advantages of Virtual Memory</a:t>
            </a:r>
          </a:p>
          <a:p>
            <a:pPr lvl="1"/>
            <a:r>
              <a:rPr lang="en-US" dirty="0" smtClean="0"/>
              <a:t>The degree of Multiprogramming will be increased.</a:t>
            </a:r>
          </a:p>
          <a:p>
            <a:pPr lvl="1"/>
            <a:r>
              <a:rPr lang="en-US" dirty="0" smtClean="0"/>
              <a:t>User can run large application with less real RAM.</a:t>
            </a:r>
          </a:p>
          <a:p>
            <a:pPr lvl="1"/>
            <a:r>
              <a:rPr lang="en-US" dirty="0" smtClean="0"/>
              <a:t>There is no need to buy more memory RAMs.</a:t>
            </a:r>
          </a:p>
          <a:p>
            <a:r>
              <a:rPr lang="en-US" b="1" dirty="0" smtClean="0"/>
              <a:t>Disadvantages of Virtual Memory</a:t>
            </a:r>
          </a:p>
          <a:p>
            <a:pPr lvl="1"/>
            <a:r>
              <a:rPr lang="en-US" dirty="0" smtClean="0"/>
              <a:t>The system becomes slower since swapping takes time.</a:t>
            </a:r>
          </a:p>
          <a:p>
            <a:pPr lvl="1"/>
            <a:r>
              <a:rPr lang="en-US" dirty="0" smtClean="0"/>
              <a:t>It takes more time in switching between applications.</a:t>
            </a:r>
          </a:p>
          <a:p>
            <a:pPr lvl="1"/>
            <a:r>
              <a:rPr lang="en-US" dirty="0" smtClean="0"/>
              <a:t>The user will have the lesser hard disk space for its use.</a:t>
            </a:r>
          </a:p>
          <a:p>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Page Replacement Algorithms in Operating Systems</a:t>
            </a:r>
            <a:br>
              <a:rPr lang="en-US" sz="2800" b="1" dirty="0" smtClean="0"/>
            </a:br>
            <a:endParaRPr lang="en-US" sz="2800" b="1" dirty="0"/>
          </a:p>
        </p:txBody>
      </p:sp>
      <p:sp>
        <p:nvSpPr>
          <p:cNvPr id="3" name="Content Placeholder 2"/>
          <p:cNvSpPr>
            <a:spLocks noGrp="1"/>
          </p:cNvSpPr>
          <p:nvPr>
            <p:ph idx="1"/>
          </p:nvPr>
        </p:nvSpPr>
        <p:spPr/>
        <p:txBody>
          <a:bodyPr/>
          <a:lstStyle/>
          <a:p>
            <a:r>
              <a:rPr lang="en-US" dirty="0" smtClean="0"/>
              <a:t>The important jobs of virtual memory in Operating Systems are two:</a:t>
            </a:r>
          </a:p>
          <a:p>
            <a:pPr lvl="1"/>
            <a:r>
              <a:rPr lang="en-US" dirty="0" smtClean="0"/>
              <a:t>Frame Allocation</a:t>
            </a:r>
          </a:p>
          <a:p>
            <a:pPr lvl="1"/>
            <a:r>
              <a:rPr lang="en-US" dirty="0" smtClean="0"/>
              <a:t>Page Replacement.</a:t>
            </a:r>
          </a:p>
          <a:p>
            <a:endParaRPr lang="en-US" dirty="0"/>
          </a:p>
        </p:txBody>
      </p:sp>
      <p:pic>
        <p:nvPicPr>
          <p:cNvPr id="96258" name="Picture 2"/>
          <p:cNvPicPr>
            <a:picLocks noChangeAspect="1" noChangeArrowheads="1"/>
          </p:cNvPicPr>
          <p:nvPr/>
        </p:nvPicPr>
        <p:blipFill>
          <a:blip r:embed="rId2" cstate="print"/>
          <a:srcRect/>
          <a:stretch>
            <a:fillRect/>
          </a:stretch>
        </p:blipFill>
        <p:spPr bwMode="auto">
          <a:xfrm>
            <a:off x="1219200" y="3962400"/>
            <a:ext cx="6553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Frame Allocation in Virtual Memory</a:t>
            </a:r>
            <a:endParaRPr lang="en-US" sz="3600" b="1" dirty="0"/>
          </a:p>
        </p:txBody>
      </p:sp>
      <p:sp>
        <p:nvSpPr>
          <p:cNvPr id="3" name="Content Placeholder 2"/>
          <p:cNvSpPr>
            <a:spLocks noGrp="1"/>
          </p:cNvSpPr>
          <p:nvPr>
            <p:ph idx="1"/>
          </p:nvPr>
        </p:nvSpPr>
        <p:spPr/>
        <p:txBody>
          <a:bodyPr>
            <a:normAutofit fontScale="92500" lnSpcReduction="20000"/>
          </a:bodyPr>
          <a:lstStyle/>
          <a:p>
            <a:pPr algn="just"/>
            <a:r>
              <a:rPr lang="en-US" dirty="0" smtClean="0"/>
              <a:t>Demand paging is used to implement virtual memory, an essential component of operating systems. </a:t>
            </a:r>
          </a:p>
          <a:p>
            <a:pPr algn="just"/>
            <a:endParaRPr lang="en-US" dirty="0" smtClean="0"/>
          </a:p>
          <a:p>
            <a:pPr algn="just"/>
            <a:r>
              <a:rPr lang="en-US" dirty="0" smtClean="0"/>
              <a:t>A page-replacement mechanism and a frame allocation algorithm must be created for demand paging. </a:t>
            </a:r>
          </a:p>
          <a:p>
            <a:pPr algn="just"/>
            <a:endParaRPr lang="en-US" dirty="0" smtClean="0"/>
          </a:p>
          <a:p>
            <a:pPr algn="just"/>
            <a:r>
              <a:rPr lang="en-US" dirty="0" smtClean="0"/>
              <a:t>If you have numerous processes, frame allocation techniques are utilized to determine how many frames to provide to each process.</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Frame Allocation Constraints</a:t>
            </a:r>
            <a:endParaRPr lang="en-US" sz="3600" b="1" dirty="0"/>
          </a:p>
        </p:txBody>
      </p:sp>
      <p:sp>
        <p:nvSpPr>
          <p:cNvPr id="3" name="Content Placeholder 2"/>
          <p:cNvSpPr>
            <a:spLocks noGrp="1"/>
          </p:cNvSpPr>
          <p:nvPr>
            <p:ph idx="1"/>
          </p:nvPr>
        </p:nvSpPr>
        <p:spPr/>
        <p:txBody>
          <a:bodyPr>
            <a:normAutofit fontScale="77500" lnSpcReduction="20000"/>
          </a:bodyPr>
          <a:lstStyle/>
          <a:p>
            <a:pPr algn="just"/>
            <a:r>
              <a:rPr lang="en-US" dirty="0" smtClean="0"/>
              <a:t>The Frames that can be allocated cannot be greater than total number of frames.</a:t>
            </a:r>
          </a:p>
          <a:p>
            <a:pPr algn="just"/>
            <a:endParaRPr lang="en-US" dirty="0" smtClean="0"/>
          </a:p>
          <a:p>
            <a:pPr algn="just"/>
            <a:r>
              <a:rPr lang="en-US" dirty="0" smtClean="0"/>
              <a:t>Each process should be given a set minimum amount of frames.</a:t>
            </a:r>
          </a:p>
          <a:p>
            <a:pPr algn="just"/>
            <a:endParaRPr lang="en-US" dirty="0" smtClean="0"/>
          </a:p>
          <a:p>
            <a:pPr algn="just"/>
            <a:r>
              <a:rPr lang="en-US" dirty="0" smtClean="0"/>
              <a:t>When fewer frames are allocated then the page fault ration increases and the process execution becomes less efficient.</a:t>
            </a:r>
          </a:p>
          <a:p>
            <a:pPr algn="just"/>
            <a:endParaRPr lang="en-US" dirty="0" smtClean="0"/>
          </a:p>
          <a:p>
            <a:pPr algn="just"/>
            <a:r>
              <a:rPr lang="en-US" dirty="0" smtClean="0"/>
              <a:t>There must be sufficient frames to accommodate all the many pages that a single instruction may refer to.</a:t>
            </a:r>
          </a:p>
          <a:p>
            <a:pPr algn="just"/>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Frame Allocation Algorithms</a:t>
            </a:r>
            <a:br>
              <a:rPr lang="en-US" b="1" dirty="0" smtClean="0"/>
            </a:br>
            <a:endParaRPr lang="en-US" b="1" dirty="0"/>
          </a:p>
        </p:txBody>
      </p:sp>
      <p:sp>
        <p:nvSpPr>
          <p:cNvPr id="3" name="Content Placeholder 2"/>
          <p:cNvSpPr>
            <a:spLocks noGrp="1"/>
          </p:cNvSpPr>
          <p:nvPr>
            <p:ph idx="1"/>
          </p:nvPr>
        </p:nvSpPr>
        <p:spPr>
          <a:xfrm>
            <a:off x="457200" y="1447800"/>
            <a:ext cx="8229600" cy="4678363"/>
          </a:xfrm>
        </p:spPr>
        <p:txBody>
          <a:bodyPr>
            <a:normAutofit/>
          </a:bodyPr>
          <a:lstStyle/>
          <a:p>
            <a:r>
              <a:rPr lang="en-US" dirty="0" smtClean="0"/>
              <a:t>There are three types of Frame Allocation Algorithms in Operating Systems:</a:t>
            </a:r>
          </a:p>
          <a:p>
            <a:r>
              <a:rPr lang="en-US" b="1" dirty="0" smtClean="0"/>
              <a:t>1) Equal Frame Allocation Algorithms</a:t>
            </a:r>
          </a:p>
          <a:p>
            <a:r>
              <a:rPr lang="en-US" b="1" dirty="0" smtClean="0"/>
              <a:t>2) Proportionate Frame Allocation Algorithms</a:t>
            </a:r>
          </a:p>
          <a:p>
            <a:r>
              <a:rPr lang="en-US" b="1" dirty="0" smtClean="0"/>
              <a:t>3) Priority Frame Allocation Algorithms</a:t>
            </a:r>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5412</TotalTime>
  <Words>5714</Words>
  <Application>Microsoft Office PowerPoint</Application>
  <PresentationFormat>On-screen Show (4:3)</PresentationFormat>
  <Paragraphs>939</Paragraphs>
  <Slides>128</Slides>
  <Notes>1</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Office Theme</vt:lpstr>
      <vt:lpstr>Unit 5  Memory Management: </vt:lpstr>
      <vt:lpstr>Memory management</vt:lpstr>
      <vt:lpstr>Memory management</vt:lpstr>
      <vt:lpstr>How the memory organized?</vt:lpstr>
      <vt:lpstr>Slide 5</vt:lpstr>
      <vt:lpstr>Slide 6</vt:lpstr>
      <vt:lpstr>memory management terms:</vt:lpstr>
      <vt:lpstr>Requirements of Memory Management System </vt:lpstr>
      <vt:lpstr>Relocation in Memory Management  </vt:lpstr>
      <vt:lpstr>Relocation in Memory Management  </vt:lpstr>
      <vt:lpstr>Protection in Memory Management</vt:lpstr>
      <vt:lpstr>Sharing in Memory Management</vt:lpstr>
      <vt:lpstr>Logical Organization in Memory</vt:lpstr>
      <vt:lpstr>Physical Organization in Memory</vt:lpstr>
      <vt:lpstr>Physical Organization in Memory</vt:lpstr>
      <vt:lpstr>Memory partitioning</vt:lpstr>
      <vt:lpstr>Memory partitioning</vt:lpstr>
      <vt:lpstr>Fixed (Static) Partitioning: </vt:lpstr>
      <vt:lpstr>Fixed (Static) Partitioning: </vt:lpstr>
      <vt:lpstr>Slide 20</vt:lpstr>
      <vt:lpstr>Slide 21</vt:lpstr>
      <vt:lpstr>Disadvantages for unequal size partitioning  </vt:lpstr>
      <vt:lpstr>Disadvantages for equal size partitioning  </vt:lpstr>
      <vt:lpstr>Variable/Dynamic Partitioning: </vt:lpstr>
      <vt:lpstr>Slide 25</vt:lpstr>
      <vt:lpstr>Slide 26</vt:lpstr>
      <vt:lpstr>Variable/Dynamic Partitioning: </vt:lpstr>
      <vt:lpstr>Slide 28</vt:lpstr>
      <vt:lpstr>Variable/Dynamic Partitioning: </vt:lpstr>
      <vt:lpstr>Slide 30</vt:lpstr>
      <vt:lpstr>Paging in OS </vt:lpstr>
      <vt:lpstr>Paging in OS </vt:lpstr>
      <vt:lpstr>Terminologies Associated with Memory Control </vt:lpstr>
      <vt:lpstr>Terminologies Associated with Memory Control </vt:lpstr>
      <vt:lpstr>Slide 35</vt:lpstr>
      <vt:lpstr>Slide 36</vt:lpstr>
      <vt:lpstr>Slide 37</vt:lpstr>
      <vt:lpstr>Page fault </vt:lpstr>
      <vt:lpstr>Page fault </vt:lpstr>
      <vt:lpstr>Fig. Translation</vt:lpstr>
      <vt:lpstr>Slide 41</vt:lpstr>
      <vt:lpstr>Slide 42</vt:lpstr>
      <vt:lpstr>Slide 43</vt:lpstr>
      <vt:lpstr>Slide 44</vt:lpstr>
      <vt:lpstr>Slide 45</vt:lpstr>
      <vt:lpstr>Slide 46</vt:lpstr>
      <vt:lpstr>Slide 47</vt:lpstr>
      <vt:lpstr>Paging </vt:lpstr>
      <vt:lpstr>What is Memory Management Unit (MMU)? </vt:lpstr>
      <vt:lpstr>Slide 50</vt:lpstr>
      <vt:lpstr>Segmentation  </vt:lpstr>
      <vt:lpstr>Types of Segmentation  </vt:lpstr>
      <vt:lpstr>What is Segment Table? </vt:lpstr>
      <vt:lpstr>Fig: Segmentation</vt:lpstr>
      <vt:lpstr>Fig: Translation</vt:lpstr>
      <vt:lpstr>Slide 56</vt:lpstr>
      <vt:lpstr>Advantages of Segmentation in Operating System </vt:lpstr>
      <vt:lpstr>Disadvantages of Segmentation in Operating System</vt:lpstr>
      <vt:lpstr>Partition allocation Strategies:</vt:lpstr>
      <vt:lpstr> First Fit: </vt:lpstr>
      <vt:lpstr> First Fit: </vt:lpstr>
      <vt:lpstr>Next Fit: </vt:lpstr>
      <vt:lpstr>Next Fit: </vt:lpstr>
      <vt:lpstr>Best Fit : </vt:lpstr>
      <vt:lpstr>Best Fit : </vt:lpstr>
      <vt:lpstr>Worst Fit:</vt:lpstr>
      <vt:lpstr>Worst Fit:</vt:lpstr>
      <vt:lpstr>Comparison of Partition Allocation Methods:</vt:lpstr>
      <vt:lpstr>Exercise:</vt:lpstr>
      <vt:lpstr>Answer  given order 300K, 25K, 125K, and 50K Consider Processes P1,P2,P3&amp; P4</vt:lpstr>
      <vt:lpstr>Exercise</vt:lpstr>
      <vt:lpstr>Physical and Logical Address Space </vt:lpstr>
      <vt:lpstr>Physical and Logical Address Space</vt:lpstr>
      <vt:lpstr>Physical and Logical Address Space</vt:lpstr>
      <vt:lpstr>Physical and Logical Address Space</vt:lpstr>
      <vt:lpstr>Question</vt:lpstr>
      <vt:lpstr>Slide 77</vt:lpstr>
      <vt:lpstr>Slide 78</vt:lpstr>
      <vt:lpstr>Slide 79</vt:lpstr>
      <vt:lpstr>Slide 80</vt:lpstr>
      <vt:lpstr>Slide 81</vt:lpstr>
      <vt:lpstr>Virtual Memory</vt:lpstr>
      <vt:lpstr>How Virtual Memory Works? </vt:lpstr>
      <vt:lpstr>Demand Paging </vt:lpstr>
      <vt:lpstr>Demand Paging</vt:lpstr>
      <vt:lpstr>Page Fault Terminology </vt:lpstr>
      <vt:lpstr>Page Fault Terminology </vt:lpstr>
      <vt:lpstr>Page Fault Handling in VM</vt:lpstr>
      <vt:lpstr>Slide 89</vt:lpstr>
      <vt:lpstr>Page Fault Handling in VM</vt:lpstr>
      <vt:lpstr>Slide 91</vt:lpstr>
      <vt:lpstr>virtual memory management system </vt:lpstr>
      <vt:lpstr>virtual memory management system </vt:lpstr>
      <vt:lpstr>Fig. snapshot of Virtual Memory management</vt:lpstr>
      <vt:lpstr>Slide 95</vt:lpstr>
      <vt:lpstr>Page Replacement Algorithms in Operating Systems </vt:lpstr>
      <vt:lpstr>Frame Allocation in Virtual Memory</vt:lpstr>
      <vt:lpstr>Frame Allocation Constraints</vt:lpstr>
      <vt:lpstr>Frame Allocation Algorithms </vt:lpstr>
      <vt:lpstr>Frame Allocation Algorithms </vt:lpstr>
      <vt:lpstr>Frame Allocation Algorithms </vt:lpstr>
      <vt:lpstr>Frame Allocation Algorithms </vt:lpstr>
      <vt:lpstr>Slide 103</vt:lpstr>
      <vt:lpstr>Page Replacement Algorithms </vt:lpstr>
      <vt:lpstr>Page Replacement Algorithms:</vt:lpstr>
      <vt:lpstr>Page Replacement Algorithms:</vt:lpstr>
      <vt:lpstr>Page Replacement Algorithms:</vt:lpstr>
      <vt:lpstr>First in First out Page Replacement Algorithm </vt:lpstr>
      <vt:lpstr>First in First out Page Replacement Algorithm </vt:lpstr>
      <vt:lpstr>First in First out Page Replacement Algorithm </vt:lpstr>
      <vt:lpstr>Example: </vt:lpstr>
      <vt:lpstr>Answer: </vt:lpstr>
      <vt:lpstr>Example 2 </vt:lpstr>
      <vt:lpstr>Example3 : </vt:lpstr>
      <vt:lpstr>Example4 : </vt:lpstr>
      <vt:lpstr>Slide 116</vt:lpstr>
      <vt:lpstr>Optimal Page Replacement algorithm </vt:lpstr>
      <vt:lpstr>How Optimal Page Replacement Works:</vt:lpstr>
      <vt:lpstr>Steps of the Optimal Page Replacement Algorithm: </vt:lpstr>
      <vt:lpstr>Example</vt:lpstr>
      <vt:lpstr>Slide 121</vt:lpstr>
      <vt:lpstr>Least Recently Used (LRU) Replacement Algorithm </vt:lpstr>
      <vt:lpstr>Example</vt:lpstr>
      <vt:lpstr>Example 2</vt:lpstr>
      <vt:lpstr>Slide 125</vt:lpstr>
      <vt:lpstr>Slide 126</vt:lpstr>
      <vt:lpstr>Slide 127</vt:lpstr>
      <vt:lpstr>Slide 128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Rahul Dange</dc:creator>
  <cp:lastModifiedBy>Rahul Dange</cp:lastModifiedBy>
  <cp:revision>315</cp:revision>
  <dcterms:created xsi:type="dcterms:W3CDTF">2024-09-24T18:59:16Z</dcterms:created>
  <dcterms:modified xsi:type="dcterms:W3CDTF">2024-10-06T06:23:15Z</dcterms:modified>
</cp:coreProperties>
</file>